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78" r:id="rId4"/>
    <p:sldId id="284" r:id="rId5"/>
    <p:sldId id="292" r:id="rId6"/>
    <p:sldId id="268" r:id="rId7"/>
    <p:sldId id="297" r:id="rId8"/>
    <p:sldId id="273" r:id="rId9"/>
    <p:sldId id="294" r:id="rId10"/>
    <p:sldId id="302" r:id="rId11"/>
    <p:sldId id="304" r:id="rId12"/>
    <p:sldId id="290" r:id="rId13"/>
    <p:sldId id="306" r:id="rId14"/>
    <p:sldId id="305" r:id="rId15"/>
    <p:sldId id="307" r:id="rId16"/>
    <p:sldId id="298" r:id="rId17"/>
    <p:sldId id="289" r:id="rId18"/>
    <p:sldId id="291" r:id="rId19"/>
    <p:sldId id="308" r:id="rId20"/>
    <p:sldId id="270" r:id="rId21"/>
    <p:sldId id="271" r:id="rId22"/>
    <p:sldId id="295" r:id="rId23"/>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744073-EB0D-BF41-9959-71B276B182BA}">
          <p14:sldIdLst>
            <p14:sldId id="256"/>
            <p14:sldId id="257"/>
          </p14:sldIdLst>
        </p14:section>
        <p14:section name="Introduction" id="{B39BA797-093A-BF4E-B00B-0B835AC7B982}">
          <p14:sldIdLst>
            <p14:sldId id="278"/>
            <p14:sldId id="284"/>
            <p14:sldId id="292"/>
          </p14:sldIdLst>
        </p14:section>
        <p14:section name="Method" id="{6EB26EFA-834F-8F4A-A4D5-379645043FA3}">
          <p14:sldIdLst>
            <p14:sldId id="268"/>
            <p14:sldId id="297"/>
            <p14:sldId id="273"/>
          </p14:sldIdLst>
        </p14:section>
        <p14:section name="Result1" id="{E74E9CC1-A011-DF4C-ABE3-2653FB4577AF}">
          <p14:sldIdLst>
            <p14:sldId id="294"/>
            <p14:sldId id="302"/>
            <p14:sldId id="304"/>
          </p14:sldIdLst>
        </p14:section>
        <p14:section name="Result2" id="{A5B63791-AE1E-CA4F-8649-1EFCC45FFA6A}">
          <p14:sldIdLst>
            <p14:sldId id="290"/>
            <p14:sldId id="306"/>
            <p14:sldId id="305"/>
            <p14:sldId id="307"/>
            <p14:sldId id="298"/>
          </p14:sldIdLst>
        </p14:section>
        <p14:section name="Result3" id="{90DCAA37-C5E5-0A44-A3F7-37405DD144B6}">
          <p14:sldIdLst>
            <p14:sldId id="289"/>
            <p14:sldId id="291"/>
            <p14:sldId id="308"/>
          </p14:sldIdLst>
        </p14:section>
        <p14:section name="Discussion" id="{59712F94-3F44-9640-A98F-7364BB6B6F94}">
          <p14:sldIdLst>
            <p14:sldId id="270"/>
            <p14:sldId id="271"/>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FFD966"/>
    <a:srgbClr val="BDBDBD"/>
    <a:srgbClr val="000000"/>
    <a:srgbClr val="239D8E"/>
    <a:srgbClr val="404040"/>
    <a:srgbClr val="FBE5D6"/>
    <a:srgbClr val="525252"/>
    <a:srgbClr val="BAB7BC"/>
    <a:srgbClr val="D0E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175BAB-C2DC-7B4A-9592-50308CDC0E96}" v="3" dt="2023-05-26T11:53:42.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97"/>
    <p:restoredTop sz="79070"/>
  </p:normalViewPr>
  <p:slideViewPr>
    <p:cSldViewPr snapToGrid="0">
      <p:cViewPr varScale="1">
        <p:scale>
          <a:sx n="71" d="100"/>
          <a:sy n="71" d="100"/>
        </p:scale>
        <p:origin x="66" y="300"/>
      </p:cViewPr>
      <p:guideLst/>
    </p:cSldViewPr>
  </p:slideViewPr>
  <p:notesTextViewPr>
    <p:cViewPr>
      <p:scale>
        <a:sx n="1" d="1"/>
        <a:sy n="1" d="1"/>
      </p:scale>
      <p:origin x="0" y="-432"/>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회준 권" userId="153f747a6b293dfc" providerId="LiveId" clId="{0EA81E36-7CBB-6540-B33A-118BA70A1E33}"/>
    <pc:docChg chg="custSel addSld modSld sldOrd">
      <pc:chgData name="회준 권" userId="153f747a6b293dfc" providerId="LiveId" clId="{0EA81E36-7CBB-6540-B33A-118BA70A1E33}" dt="2023-05-09T01:36:29.047" v="4" actId="478"/>
      <pc:docMkLst>
        <pc:docMk/>
      </pc:docMkLst>
      <pc:sldChg chg="delSp mod delAnim">
        <pc:chgData name="회준 권" userId="153f747a6b293dfc" providerId="LiveId" clId="{0EA81E36-7CBB-6540-B33A-118BA70A1E33}" dt="2023-05-09T01:36:29.047" v="4" actId="478"/>
        <pc:sldMkLst>
          <pc:docMk/>
          <pc:sldMk cId="3750936979" sldId="268"/>
        </pc:sldMkLst>
        <pc:grpChg chg="del">
          <ac:chgData name="회준 권" userId="153f747a6b293dfc" providerId="LiveId" clId="{0EA81E36-7CBB-6540-B33A-118BA70A1E33}" dt="2023-05-09T01:36:29.047" v="4" actId="478"/>
          <ac:grpSpMkLst>
            <pc:docMk/>
            <pc:sldMk cId="3750936979" sldId="268"/>
            <ac:grpSpMk id="76" creationId="{F0A6CDE4-C20F-F570-E72E-5B0FEFE624BE}"/>
          </ac:grpSpMkLst>
        </pc:grpChg>
      </pc:sldChg>
      <pc:sldChg chg="delSp add mod ord delAnim">
        <pc:chgData name="회준 권" userId="153f747a6b293dfc" providerId="LiveId" clId="{0EA81E36-7CBB-6540-B33A-118BA70A1E33}" dt="2023-05-09T01:36:21.039" v="2" actId="478"/>
        <pc:sldMkLst>
          <pc:docMk/>
          <pc:sldMk cId="2086558877" sldId="302"/>
        </pc:sldMkLst>
        <pc:grpChg chg="del">
          <ac:chgData name="회준 권" userId="153f747a6b293dfc" providerId="LiveId" clId="{0EA81E36-7CBB-6540-B33A-118BA70A1E33}" dt="2023-05-09T01:36:21.039" v="2" actId="478"/>
          <ac:grpSpMkLst>
            <pc:docMk/>
            <pc:sldMk cId="2086558877" sldId="302"/>
            <ac:grpSpMk id="64" creationId="{F095E6FD-A0C5-B481-8FB9-F8EDB585E336}"/>
          </ac:grpSpMkLst>
        </pc:grpChg>
        <pc:grpChg chg="del">
          <ac:chgData name="회준 권" userId="153f747a6b293dfc" providerId="LiveId" clId="{0EA81E36-7CBB-6540-B33A-118BA70A1E33}" dt="2023-05-09T01:36:21.039" v="2" actId="478"/>
          <ac:grpSpMkLst>
            <pc:docMk/>
            <pc:sldMk cId="2086558877" sldId="302"/>
            <ac:grpSpMk id="76" creationId="{03274028-2309-6B1F-EC95-D023B42A38BE}"/>
          </ac:grpSpMkLst>
        </pc:grpChg>
      </pc:sldChg>
      <pc:sldChg chg="add">
        <pc:chgData name="회준 권" userId="153f747a6b293dfc" providerId="LiveId" clId="{0EA81E36-7CBB-6540-B33A-118BA70A1E33}" dt="2023-05-09T01:36:24.441" v="3"/>
        <pc:sldMkLst>
          <pc:docMk/>
          <pc:sldMk cId="1044912671" sldId="303"/>
        </pc:sldMkLst>
      </pc:sldChg>
    </pc:docChg>
  </pc:docChgLst>
  <pc:docChgLst>
    <pc:chgData name="회준 권" userId="153f747a6b293dfc" providerId="LiveId" clId="{E9175BAB-C2DC-7B4A-9592-50308CDC0E96}"/>
    <pc:docChg chg="custSel addSld modSld">
      <pc:chgData name="회준 권" userId="153f747a6b293dfc" providerId="LiveId" clId="{E9175BAB-C2DC-7B4A-9592-50308CDC0E96}" dt="2023-05-26T11:53:42.275" v="5"/>
      <pc:docMkLst>
        <pc:docMk/>
      </pc:docMkLst>
      <pc:sldChg chg="delSp mod delAnim">
        <pc:chgData name="회준 권" userId="153f747a6b293dfc" providerId="LiveId" clId="{E9175BAB-C2DC-7B4A-9592-50308CDC0E96}" dt="2023-05-26T11:53:27.970" v="3" actId="478"/>
        <pc:sldMkLst>
          <pc:docMk/>
          <pc:sldMk cId="1041881606" sldId="277"/>
        </pc:sldMkLst>
        <pc:spChg chg="del">
          <ac:chgData name="회준 권" userId="153f747a6b293dfc" providerId="LiveId" clId="{E9175BAB-C2DC-7B4A-9592-50308CDC0E96}" dt="2023-05-26T11:53:26.710" v="2" actId="478"/>
          <ac:spMkLst>
            <pc:docMk/>
            <pc:sldMk cId="1041881606" sldId="277"/>
            <ac:spMk id="22" creationId="{AEF078B7-3767-BBFB-CFF3-EA8C387E6203}"/>
          </ac:spMkLst>
        </pc:spChg>
        <pc:spChg chg="del">
          <ac:chgData name="회준 권" userId="153f747a6b293dfc" providerId="LiveId" clId="{E9175BAB-C2DC-7B4A-9592-50308CDC0E96}" dt="2023-05-26T11:53:26.710" v="2" actId="478"/>
          <ac:spMkLst>
            <pc:docMk/>
            <pc:sldMk cId="1041881606" sldId="277"/>
            <ac:spMk id="23" creationId="{47714595-A669-65B6-99FA-0C8945BAFCD4}"/>
          </ac:spMkLst>
        </pc:spChg>
        <pc:spChg chg="del">
          <ac:chgData name="회준 권" userId="153f747a6b293dfc" providerId="LiveId" clId="{E9175BAB-C2DC-7B4A-9592-50308CDC0E96}" dt="2023-05-26T11:53:26.710" v="2" actId="478"/>
          <ac:spMkLst>
            <pc:docMk/>
            <pc:sldMk cId="1041881606" sldId="277"/>
            <ac:spMk id="25" creationId="{BA6C68FA-71F2-DC84-6E50-8A0DA53A9E8C}"/>
          </ac:spMkLst>
        </pc:spChg>
        <pc:spChg chg="del">
          <ac:chgData name="회준 권" userId="153f747a6b293dfc" providerId="LiveId" clId="{E9175BAB-C2DC-7B4A-9592-50308CDC0E96}" dt="2023-05-26T11:53:26.710" v="2" actId="478"/>
          <ac:spMkLst>
            <pc:docMk/>
            <pc:sldMk cId="1041881606" sldId="277"/>
            <ac:spMk id="26" creationId="{CDAFA360-FDA8-11BA-9649-ACB11A33B4E3}"/>
          </ac:spMkLst>
        </pc:spChg>
        <pc:grpChg chg="del">
          <ac:chgData name="회준 권" userId="153f747a6b293dfc" providerId="LiveId" clId="{E9175BAB-C2DC-7B4A-9592-50308CDC0E96}" dt="2023-05-26T11:53:26.710" v="2" actId="478"/>
          <ac:grpSpMkLst>
            <pc:docMk/>
            <pc:sldMk cId="1041881606" sldId="277"/>
            <ac:grpSpMk id="35" creationId="{B7DD91E5-E299-BAB2-2E58-05300E35CB99}"/>
          </ac:grpSpMkLst>
        </pc:grpChg>
        <pc:grpChg chg="del">
          <ac:chgData name="회준 권" userId="153f747a6b293dfc" providerId="LiveId" clId="{E9175BAB-C2DC-7B4A-9592-50308CDC0E96}" dt="2023-05-26T11:53:26.710" v="2" actId="478"/>
          <ac:grpSpMkLst>
            <pc:docMk/>
            <pc:sldMk cId="1041881606" sldId="277"/>
            <ac:grpSpMk id="64" creationId="{F095E6FD-A0C5-B481-8FB9-F8EDB585E336}"/>
          </ac:grpSpMkLst>
        </pc:grpChg>
        <pc:grpChg chg="del">
          <ac:chgData name="회준 권" userId="153f747a6b293dfc" providerId="LiveId" clId="{E9175BAB-C2DC-7B4A-9592-50308CDC0E96}" dt="2023-05-26T11:53:27.970" v="3" actId="478"/>
          <ac:grpSpMkLst>
            <pc:docMk/>
            <pc:sldMk cId="1041881606" sldId="277"/>
            <ac:grpSpMk id="66" creationId="{423BFBFF-D725-D35B-4242-AF137F959187}"/>
          </ac:grpSpMkLst>
        </pc:grpChg>
        <pc:grpChg chg="del">
          <ac:chgData name="회준 권" userId="153f747a6b293dfc" providerId="LiveId" clId="{E9175BAB-C2DC-7B4A-9592-50308CDC0E96}" dt="2023-05-26T11:53:26.710" v="2" actId="478"/>
          <ac:grpSpMkLst>
            <pc:docMk/>
            <pc:sldMk cId="1041881606" sldId="277"/>
            <ac:grpSpMk id="76" creationId="{03274028-2309-6B1F-EC95-D023B42A38BE}"/>
          </ac:grpSpMkLst>
        </pc:grpChg>
        <pc:picChg chg="del">
          <ac:chgData name="회준 권" userId="153f747a6b293dfc" providerId="LiveId" clId="{E9175BAB-C2DC-7B4A-9592-50308CDC0E96}" dt="2023-05-26T11:53:26.710" v="2" actId="478"/>
          <ac:picMkLst>
            <pc:docMk/>
            <pc:sldMk cId="1041881606" sldId="277"/>
            <ac:picMk id="47" creationId="{38EAE918-77C3-5F58-1661-0FAFC84AED6E}"/>
          </ac:picMkLst>
        </pc:picChg>
      </pc:sldChg>
      <pc:sldChg chg="delSp mod">
        <pc:chgData name="회준 권" userId="153f747a6b293dfc" providerId="LiveId" clId="{E9175BAB-C2DC-7B4A-9592-50308CDC0E96}" dt="2023-05-26T11:53:02.981" v="0" actId="478"/>
        <pc:sldMkLst>
          <pc:docMk/>
          <pc:sldMk cId="2948325949" sldId="297"/>
        </pc:sldMkLst>
        <pc:picChg chg="del">
          <ac:chgData name="회준 권" userId="153f747a6b293dfc" providerId="LiveId" clId="{E9175BAB-C2DC-7B4A-9592-50308CDC0E96}" dt="2023-05-26T11:53:02.981" v="0" actId="478"/>
          <ac:picMkLst>
            <pc:docMk/>
            <pc:sldMk cId="2948325949" sldId="297"/>
            <ac:picMk id="34" creationId="{2E8CE0AA-6350-3F70-3E07-34ECEE577BC7}"/>
          </ac:picMkLst>
        </pc:picChg>
      </pc:sldChg>
      <pc:sldChg chg="add">
        <pc:chgData name="회준 권" userId="153f747a6b293dfc" providerId="LiveId" clId="{E9175BAB-C2DC-7B4A-9592-50308CDC0E96}" dt="2023-05-26T11:53:18.087" v="1"/>
        <pc:sldMkLst>
          <pc:docMk/>
          <pc:sldMk cId="1741893641" sldId="304"/>
        </pc:sldMkLst>
      </pc:sldChg>
      <pc:sldChg chg="add">
        <pc:chgData name="회준 권" userId="153f747a6b293dfc" providerId="LiveId" clId="{E9175BAB-C2DC-7B4A-9592-50308CDC0E96}" dt="2023-05-26T11:53:29.519" v="4"/>
        <pc:sldMkLst>
          <pc:docMk/>
          <pc:sldMk cId="1193947458" sldId="305"/>
        </pc:sldMkLst>
      </pc:sldChg>
      <pc:sldChg chg="add">
        <pc:chgData name="회준 권" userId="153f747a6b293dfc" providerId="LiveId" clId="{E9175BAB-C2DC-7B4A-9592-50308CDC0E96}" dt="2023-05-26T11:53:42.275" v="5"/>
        <pc:sldMkLst>
          <pc:docMk/>
          <pc:sldMk cId="4065168193" sldId="306"/>
        </pc:sldMkLst>
      </pc:sldChg>
    </pc:docChg>
  </pc:docChgLst>
  <pc:docChgLst>
    <pc:chgData name="회준 권" userId="153f747a6b293dfc" providerId="LiveId" clId="{C16534DB-8C3F-4F49-880B-A5205165DDA6}"/>
    <pc:docChg chg="undo redo custSel addSld delSld modSld sldOrd modSection">
      <pc:chgData name="회준 권" userId="153f747a6b293dfc" providerId="LiveId" clId="{C16534DB-8C3F-4F49-880B-A5205165DDA6}" dt="2023-05-08T11:10:29.904" v="4564"/>
      <pc:docMkLst>
        <pc:docMk/>
      </pc:docMkLst>
      <pc:sldChg chg="modSp mod modNotesTx">
        <pc:chgData name="회준 권" userId="153f747a6b293dfc" providerId="LiveId" clId="{C16534DB-8C3F-4F49-880B-A5205165DDA6}" dt="2023-05-08T02:36:46.574" v="154" actId="20577"/>
        <pc:sldMkLst>
          <pc:docMk/>
          <pc:sldMk cId="4130934712" sldId="256"/>
        </pc:sldMkLst>
        <pc:spChg chg="mod">
          <ac:chgData name="회준 권" userId="153f747a6b293dfc" providerId="LiveId" clId="{C16534DB-8C3F-4F49-880B-A5205165DDA6}" dt="2023-05-08T02:33:55.080" v="125" actId="20577"/>
          <ac:spMkLst>
            <pc:docMk/>
            <pc:sldMk cId="4130934712" sldId="256"/>
            <ac:spMk id="3" creationId="{EC53B323-52D0-7758-9EF8-F7D8BE0E15E0}"/>
          </ac:spMkLst>
        </pc:spChg>
      </pc:sldChg>
      <pc:sldChg chg="modAnim modNotesTx">
        <pc:chgData name="회준 권" userId="153f747a6b293dfc" providerId="LiveId" clId="{C16534DB-8C3F-4F49-880B-A5205165DDA6}" dt="2023-05-08T10:54:54.076" v="4293" actId="20577"/>
        <pc:sldMkLst>
          <pc:docMk/>
          <pc:sldMk cId="141787500" sldId="257"/>
        </pc:sldMkLst>
      </pc:sldChg>
      <pc:sldChg chg="modNotesTx">
        <pc:chgData name="회준 권" userId="153f747a6b293dfc" providerId="LiveId" clId="{C16534DB-8C3F-4F49-880B-A5205165DDA6}" dt="2023-05-08T10:32:28.889" v="3821"/>
        <pc:sldMkLst>
          <pc:docMk/>
          <pc:sldMk cId="2363119390" sldId="266"/>
        </pc:sldMkLst>
      </pc:sldChg>
      <pc:sldChg chg="modNotesTx">
        <pc:chgData name="회준 권" userId="153f747a6b293dfc" providerId="LiveId" clId="{C16534DB-8C3F-4F49-880B-A5205165DDA6}" dt="2023-05-08T10:38:12.556" v="3992" actId="20577"/>
        <pc:sldMkLst>
          <pc:docMk/>
          <pc:sldMk cId="3750936979" sldId="268"/>
        </pc:sldMkLst>
      </pc:sldChg>
      <pc:sldChg chg="modSp mod modNotesTx">
        <pc:chgData name="회준 권" userId="153f747a6b293dfc" providerId="LiveId" clId="{C16534DB-8C3F-4F49-880B-A5205165DDA6}" dt="2023-05-08T11:08:09.332" v="4561" actId="20577"/>
        <pc:sldMkLst>
          <pc:docMk/>
          <pc:sldMk cId="4125405629" sldId="270"/>
        </pc:sldMkLst>
        <pc:spChg chg="mod">
          <ac:chgData name="회준 권" userId="153f747a6b293dfc" providerId="LiveId" clId="{C16534DB-8C3F-4F49-880B-A5205165DDA6}" dt="2023-05-08T04:16:35.399" v="603" actId="113"/>
          <ac:spMkLst>
            <pc:docMk/>
            <pc:sldMk cId="4125405629" sldId="270"/>
            <ac:spMk id="2" creationId="{ACBD3BB0-921E-77CD-4263-06469B08A946}"/>
          </ac:spMkLst>
        </pc:spChg>
        <pc:spChg chg="mod">
          <ac:chgData name="회준 권" userId="153f747a6b293dfc" providerId="LiveId" clId="{C16534DB-8C3F-4F49-880B-A5205165DDA6}" dt="2023-05-08T11:08:09.332" v="4561" actId="20577"/>
          <ac:spMkLst>
            <pc:docMk/>
            <pc:sldMk cId="4125405629" sldId="270"/>
            <ac:spMk id="19" creationId="{7F8606AD-FA9C-F256-DEC1-946D9FE6901E}"/>
          </ac:spMkLst>
        </pc:spChg>
        <pc:spChg chg="mod">
          <ac:chgData name="회준 권" userId="153f747a6b293dfc" providerId="LiveId" clId="{C16534DB-8C3F-4F49-880B-A5205165DDA6}" dt="2023-05-08T10:50:21.666" v="4269" actId="207"/>
          <ac:spMkLst>
            <pc:docMk/>
            <pc:sldMk cId="4125405629" sldId="270"/>
            <ac:spMk id="20" creationId="{0D1D457E-F20F-7921-30BB-041E8904C5A3}"/>
          </ac:spMkLst>
        </pc:spChg>
      </pc:sldChg>
      <pc:sldChg chg="addSp delSp modSp mod modTransition modAnim modNotesTx">
        <pc:chgData name="회준 권" userId="153f747a6b293dfc" providerId="LiveId" clId="{C16534DB-8C3F-4F49-880B-A5205165DDA6}" dt="2023-05-08T11:10:29.904" v="4564"/>
        <pc:sldMkLst>
          <pc:docMk/>
          <pc:sldMk cId="2680572000" sldId="271"/>
        </pc:sldMkLst>
        <pc:spChg chg="add del mod">
          <ac:chgData name="회준 권" userId="153f747a6b293dfc" providerId="LiveId" clId="{C16534DB-8C3F-4F49-880B-A5205165DDA6}" dt="2023-05-08T06:52:37.700" v="788"/>
          <ac:spMkLst>
            <pc:docMk/>
            <pc:sldMk cId="2680572000" sldId="271"/>
            <ac:spMk id="16" creationId="{7ADC87A6-163C-D79C-583A-01F62C97FE07}"/>
          </ac:spMkLst>
        </pc:spChg>
        <pc:spChg chg="add mod">
          <ac:chgData name="회준 권" userId="153f747a6b293dfc" providerId="LiveId" clId="{C16534DB-8C3F-4F49-880B-A5205165DDA6}" dt="2023-05-08T09:40:38.903" v="1625" actId="207"/>
          <ac:spMkLst>
            <pc:docMk/>
            <pc:sldMk cId="2680572000" sldId="271"/>
            <ac:spMk id="17" creationId="{011156D5-3EEF-7731-5BB3-7C7D4E164410}"/>
          </ac:spMkLst>
        </pc:spChg>
        <pc:spChg chg="add mod">
          <ac:chgData name="회준 권" userId="153f747a6b293dfc" providerId="LiveId" clId="{C16534DB-8C3F-4F49-880B-A5205165DDA6}" dt="2023-05-08T09:40:21.927" v="1622" actId="207"/>
          <ac:spMkLst>
            <pc:docMk/>
            <pc:sldMk cId="2680572000" sldId="271"/>
            <ac:spMk id="18" creationId="{9E1F8226-5585-4C58-2EEB-C34D9EFA5C7F}"/>
          </ac:spMkLst>
        </pc:spChg>
        <pc:spChg chg="mod">
          <ac:chgData name="회준 권" userId="153f747a6b293dfc" providerId="LiveId" clId="{C16534DB-8C3F-4F49-880B-A5205165DDA6}" dt="2023-05-08T06:53:02.125" v="808" actId="20577"/>
          <ac:spMkLst>
            <pc:docMk/>
            <pc:sldMk cId="2680572000" sldId="271"/>
            <ac:spMk id="19" creationId="{63ABB97F-6C12-3870-7EB9-0078FABFC7C9}"/>
          </ac:spMkLst>
        </pc:spChg>
        <pc:spChg chg="mod">
          <ac:chgData name="회준 권" userId="153f747a6b293dfc" providerId="LiveId" clId="{C16534DB-8C3F-4F49-880B-A5205165DDA6}" dt="2023-05-08T06:52:30.872" v="784" actId="1076"/>
          <ac:spMkLst>
            <pc:docMk/>
            <pc:sldMk cId="2680572000" sldId="271"/>
            <ac:spMk id="21" creationId="{DC18D6B1-2FB9-5098-3E3D-D611BEC0A103}"/>
          </ac:spMkLst>
        </pc:spChg>
        <pc:spChg chg="mod">
          <ac:chgData name="회준 권" userId="153f747a6b293dfc" providerId="LiveId" clId="{C16534DB-8C3F-4F49-880B-A5205165DDA6}" dt="2023-05-08T06:55:08.503" v="809" actId="1076"/>
          <ac:spMkLst>
            <pc:docMk/>
            <pc:sldMk cId="2680572000" sldId="271"/>
            <ac:spMk id="23" creationId="{C15E5940-7C6B-9B36-8D22-D3F8F7C92405}"/>
          </ac:spMkLst>
        </pc:spChg>
        <pc:spChg chg="add mod">
          <ac:chgData name="회준 권" userId="153f747a6b293dfc" providerId="LiveId" clId="{C16534DB-8C3F-4F49-880B-A5205165DDA6}" dt="2023-05-08T09:49:13.672" v="1701" actId="20577"/>
          <ac:spMkLst>
            <pc:docMk/>
            <pc:sldMk cId="2680572000" sldId="271"/>
            <ac:spMk id="24" creationId="{73FBF50A-2428-64D9-F76A-8191641AC6E6}"/>
          </ac:spMkLst>
        </pc:spChg>
        <pc:grpChg chg="add">
          <ac:chgData name="회준 권" userId="153f747a6b293dfc" providerId="LiveId" clId="{C16534DB-8C3F-4F49-880B-A5205165DDA6}" dt="2023-05-08T09:40:46.899" v="1626" actId="164"/>
          <ac:grpSpMkLst>
            <pc:docMk/>
            <pc:sldMk cId="2680572000" sldId="271"/>
            <ac:grpSpMk id="20" creationId="{3A1D350A-D2AE-4707-F8B8-E191445542AC}"/>
          </ac:grpSpMkLst>
        </pc:grpChg>
      </pc:sldChg>
      <pc:sldChg chg="modNotesTx">
        <pc:chgData name="회준 권" userId="153f747a6b293dfc" providerId="LiveId" clId="{C16534DB-8C3F-4F49-880B-A5205165DDA6}" dt="2023-05-08T10:59:23.882" v="4471" actId="20577"/>
        <pc:sldMkLst>
          <pc:docMk/>
          <pc:sldMk cId="3903082181" sldId="273"/>
        </pc:sldMkLst>
      </pc:sldChg>
      <pc:sldChg chg="modSp mod modNotesTx">
        <pc:chgData name="회준 권" userId="153f747a6b293dfc" providerId="LiveId" clId="{C16534DB-8C3F-4F49-880B-A5205165DDA6}" dt="2023-05-08T10:39:48.570" v="4117" actId="20577"/>
        <pc:sldMkLst>
          <pc:docMk/>
          <pc:sldMk cId="2024998538" sldId="275"/>
        </pc:sldMkLst>
        <pc:spChg chg="mod">
          <ac:chgData name="회준 권" userId="153f747a6b293dfc" providerId="LiveId" clId="{C16534DB-8C3F-4F49-880B-A5205165DDA6}" dt="2023-05-08T09:42:44.159" v="1632" actId="207"/>
          <ac:spMkLst>
            <pc:docMk/>
            <pc:sldMk cId="2024998538" sldId="275"/>
            <ac:spMk id="44" creationId="{C213981A-CDCB-3DF6-1DCB-8F9F5D9DC6D9}"/>
          </ac:spMkLst>
        </pc:spChg>
        <pc:spChg chg="mod">
          <ac:chgData name="회준 권" userId="153f747a6b293dfc" providerId="LiveId" clId="{C16534DB-8C3F-4F49-880B-A5205165DDA6}" dt="2023-05-08T09:44:23.210" v="1678" actId="255"/>
          <ac:spMkLst>
            <pc:docMk/>
            <pc:sldMk cId="2024998538" sldId="275"/>
            <ac:spMk id="50" creationId="{C6420A4F-0D97-920C-8534-84B6E49A28B9}"/>
          </ac:spMkLst>
        </pc:spChg>
        <pc:spChg chg="mod">
          <ac:chgData name="회준 권" userId="153f747a6b293dfc" providerId="LiveId" clId="{C16534DB-8C3F-4F49-880B-A5205165DDA6}" dt="2023-05-08T09:43:03.192" v="1644" actId="207"/>
          <ac:spMkLst>
            <pc:docMk/>
            <pc:sldMk cId="2024998538" sldId="275"/>
            <ac:spMk id="51" creationId="{470FBAFB-2CB5-5C38-5C8B-66CC7D072128}"/>
          </ac:spMkLst>
        </pc:spChg>
        <pc:spChg chg="mod">
          <ac:chgData name="회준 권" userId="153f747a6b293dfc" providerId="LiveId" clId="{C16534DB-8C3F-4F49-880B-A5205165DDA6}" dt="2023-05-08T09:43:35.248" v="1664" actId="207"/>
          <ac:spMkLst>
            <pc:docMk/>
            <pc:sldMk cId="2024998538" sldId="275"/>
            <ac:spMk id="52" creationId="{DE313319-94B7-F36E-47CB-9F1F7206367E}"/>
          </ac:spMkLst>
        </pc:spChg>
        <pc:spChg chg="mod">
          <ac:chgData name="회준 권" userId="153f747a6b293dfc" providerId="LiveId" clId="{C16534DB-8C3F-4F49-880B-A5205165DDA6}" dt="2023-05-08T09:42:47.238" v="1634" actId="207"/>
          <ac:spMkLst>
            <pc:docMk/>
            <pc:sldMk cId="2024998538" sldId="275"/>
            <ac:spMk id="53" creationId="{AC50C5A9-32D6-2334-3DE3-02F5D1A30378}"/>
          </ac:spMkLst>
        </pc:spChg>
        <pc:spChg chg="mod">
          <ac:chgData name="회준 권" userId="153f747a6b293dfc" providerId="LiveId" clId="{C16534DB-8C3F-4F49-880B-A5205165DDA6}" dt="2023-05-08T09:43:06.251" v="1646" actId="207"/>
          <ac:spMkLst>
            <pc:docMk/>
            <pc:sldMk cId="2024998538" sldId="275"/>
            <ac:spMk id="54" creationId="{313EA507-E915-D6D4-FFC5-5FEBE89AD3E7}"/>
          </ac:spMkLst>
        </pc:spChg>
        <pc:spChg chg="mod">
          <ac:chgData name="회준 권" userId="153f747a6b293dfc" providerId="LiveId" clId="{C16534DB-8C3F-4F49-880B-A5205165DDA6}" dt="2023-05-08T09:43:31.776" v="1663" actId="207"/>
          <ac:spMkLst>
            <pc:docMk/>
            <pc:sldMk cId="2024998538" sldId="275"/>
            <ac:spMk id="55" creationId="{B9B2A124-B08F-CFAC-AA0B-4140938029A4}"/>
          </ac:spMkLst>
        </pc:spChg>
        <pc:spChg chg="mod">
          <ac:chgData name="회준 권" userId="153f747a6b293dfc" providerId="LiveId" clId="{C16534DB-8C3F-4F49-880B-A5205165DDA6}" dt="2023-05-08T09:42:50.251" v="1636" actId="207"/>
          <ac:spMkLst>
            <pc:docMk/>
            <pc:sldMk cId="2024998538" sldId="275"/>
            <ac:spMk id="56" creationId="{612293CE-3442-0488-A849-A933487C64AC}"/>
          </ac:spMkLst>
        </pc:spChg>
        <pc:spChg chg="mod">
          <ac:chgData name="회준 권" userId="153f747a6b293dfc" providerId="LiveId" clId="{C16534DB-8C3F-4F49-880B-A5205165DDA6}" dt="2023-05-08T09:43:11.272" v="1649" actId="207"/>
          <ac:spMkLst>
            <pc:docMk/>
            <pc:sldMk cId="2024998538" sldId="275"/>
            <ac:spMk id="57" creationId="{36847714-BA47-FFB6-23D9-43C0BF9C89E1}"/>
          </ac:spMkLst>
        </pc:spChg>
        <pc:spChg chg="mod">
          <ac:chgData name="회준 권" userId="153f747a6b293dfc" providerId="LiveId" clId="{C16534DB-8C3F-4F49-880B-A5205165DDA6}" dt="2023-05-08T09:43:43.395" v="1670" actId="207"/>
          <ac:spMkLst>
            <pc:docMk/>
            <pc:sldMk cId="2024998538" sldId="275"/>
            <ac:spMk id="58" creationId="{F93DABB5-E5EC-06B1-5A43-028A3F9C0F84}"/>
          </ac:spMkLst>
        </pc:spChg>
        <pc:spChg chg="mod">
          <ac:chgData name="회준 권" userId="153f747a6b293dfc" providerId="LiveId" clId="{C16534DB-8C3F-4F49-880B-A5205165DDA6}" dt="2023-05-08T09:42:53.550" v="1638" actId="207"/>
          <ac:spMkLst>
            <pc:docMk/>
            <pc:sldMk cId="2024998538" sldId="275"/>
            <ac:spMk id="59" creationId="{0CF49D42-9690-C845-653B-E3F33842B5DD}"/>
          </ac:spMkLst>
        </pc:spChg>
        <pc:spChg chg="mod">
          <ac:chgData name="회준 권" userId="153f747a6b293dfc" providerId="LiveId" clId="{C16534DB-8C3F-4F49-880B-A5205165DDA6}" dt="2023-05-08T09:43:14.621" v="1651" actId="207"/>
          <ac:spMkLst>
            <pc:docMk/>
            <pc:sldMk cId="2024998538" sldId="275"/>
            <ac:spMk id="60" creationId="{2E295894-52EA-8F92-9B54-2DD10AEFE008}"/>
          </ac:spMkLst>
        </pc:spChg>
        <pc:spChg chg="mod">
          <ac:chgData name="회준 권" userId="153f747a6b293dfc" providerId="LiveId" clId="{C16534DB-8C3F-4F49-880B-A5205165DDA6}" dt="2023-05-08T09:43:47.360" v="1673" actId="207"/>
          <ac:spMkLst>
            <pc:docMk/>
            <pc:sldMk cId="2024998538" sldId="275"/>
            <ac:spMk id="61" creationId="{58864B3F-ED2E-A224-1E20-CED48510B37F}"/>
          </ac:spMkLst>
        </pc:spChg>
        <pc:spChg chg="mod">
          <ac:chgData name="회준 권" userId="153f747a6b293dfc" providerId="LiveId" clId="{C16534DB-8C3F-4F49-880B-A5205165DDA6}" dt="2023-05-08T09:42:56.370" v="1640" actId="207"/>
          <ac:spMkLst>
            <pc:docMk/>
            <pc:sldMk cId="2024998538" sldId="275"/>
            <ac:spMk id="62" creationId="{0B5DF7B0-9DE8-CC0F-8FCF-2353C5AEDC5D}"/>
          </ac:spMkLst>
        </pc:spChg>
        <pc:spChg chg="mod">
          <ac:chgData name="회준 권" userId="153f747a6b293dfc" providerId="LiveId" clId="{C16534DB-8C3F-4F49-880B-A5205165DDA6}" dt="2023-05-08T09:43:17.104" v="1653" actId="207"/>
          <ac:spMkLst>
            <pc:docMk/>
            <pc:sldMk cId="2024998538" sldId="275"/>
            <ac:spMk id="63" creationId="{433B31B0-1A22-7C6B-D7B1-3E25E0BBCB94}"/>
          </ac:spMkLst>
        </pc:spChg>
        <pc:spChg chg="mod">
          <ac:chgData name="회준 권" userId="153f747a6b293dfc" providerId="LiveId" clId="{C16534DB-8C3F-4F49-880B-A5205165DDA6}" dt="2023-05-08T09:43:50.670" v="1675" actId="207"/>
          <ac:spMkLst>
            <pc:docMk/>
            <pc:sldMk cId="2024998538" sldId="275"/>
            <ac:spMk id="64" creationId="{E9328BDF-252D-4241-10F6-84BDA150241C}"/>
          </ac:spMkLst>
        </pc:spChg>
        <pc:spChg chg="mod">
          <ac:chgData name="회준 권" userId="153f747a6b293dfc" providerId="LiveId" clId="{C16534DB-8C3F-4F49-880B-A5205165DDA6}" dt="2023-05-08T09:43:53.709" v="1677" actId="207"/>
          <ac:spMkLst>
            <pc:docMk/>
            <pc:sldMk cId="2024998538" sldId="275"/>
            <ac:spMk id="65" creationId="{E00E6E15-478C-FD86-63B8-D9855C4A613B}"/>
          </ac:spMkLst>
        </pc:spChg>
        <pc:spChg chg="mod">
          <ac:chgData name="회준 권" userId="153f747a6b293dfc" providerId="LiveId" clId="{C16534DB-8C3F-4F49-880B-A5205165DDA6}" dt="2023-05-08T09:43:19.446" v="1655" actId="207"/>
          <ac:spMkLst>
            <pc:docMk/>
            <pc:sldMk cId="2024998538" sldId="275"/>
            <ac:spMk id="67" creationId="{5107D111-0A44-0EBA-47DA-641B0ED500CC}"/>
          </ac:spMkLst>
        </pc:spChg>
        <pc:spChg chg="mod">
          <ac:chgData name="회준 권" userId="153f747a6b293dfc" providerId="LiveId" clId="{C16534DB-8C3F-4F49-880B-A5205165DDA6}" dt="2023-05-08T09:42:59.689" v="1642" actId="207"/>
          <ac:spMkLst>
            <pc:docMk/>
            <pc:sldMk cId="2024998538" sldId="275"/>
            <ac:spMk id="70" creationId="{D2A83866-532B-52C3-1BAB-930966F8434C}"/>
          </ac:spMkLst>
        </pc:spChg>
        <pc:spChg chg="mod">
          <ac:chgData name="회준 권" userId="153f747a6b293dfc" providerId="LiveId" clId="{C16534DB-8C3F-4F49-880B-A5205165DDA6}" dt="2023-05-08T03:02:45.245" v="368" actId="20577"/>
          <ac:spMkLst>
            <pc:docMk/>
            <pc:sldMk cId="2024998538" sldId="275"/>
            <ac:spMk id="76" creationId="{5E84CFB8-ED08-B07D-2914-DD1193B976CC}"/>
          </ac:spMkLst>
        </pc:spChg>
      </pc:sldChg>
      <pc:sldChg chg="delSp modSp add del mod delAnim modNotesTx">
        <pc:chgData name="회준 권" userId="153f747a6b293dfc" providerId="LiveId" clId="{C16534DB-8C3F-4F49-880B-A5205165DDA6}" dt="2023-05-08T11:03:38.495" v="4555" actId="20577"/>
        <pc:sldMkLst>
          <pc:docMk/>
          <pc:sldMk cId="1041881606" sldId="277"/>
        </pc:sldMkLst>
        <pc:grpChg chg="del">
          <ac:chgData name="회준 권" userId="153f747a6b293dfc" providerId="LiveId" clId="{C16534DB-8C3F-4F49-880B-A5205165DDA6}" dt="2023-05-08T07:10:13.489" v="893" actId="478"/>
          <ac:grpSpMkLst>
            <pc:docMk/>
            <pc:sldMk cId="1041881606" sldId="277"/>
            <ac:grpSpMk id="64" creationId="{F095E6FD-A0C5-B481-8FB9-F8EDB585E336}"/>
          </ac:grpSpMkLst>
        </pc:grpChg>
        <pc:grpChg chg="del">
          <ac:chgData name="회준 권" userId="153f747a6b293dfc" providerId="LiveId" clId="{C16534DB-8C3F-4F49-880B-A5205165DDA6}" dt="2023-05-08T07:10:13.489" v="893" actId="478"/>
          <ac:grpSpMkLst>
            <pc:docMk/>
            <pc:sldMk cId="1041881606" sldId="277"/>
            <ac:grpSpMk id="76" creationId="{03274028-2309-6B1F-EC95-D023B42A38BE}"/>
          </ac:grpSpMkLst>
        </pc:grpChg>
        <pc:picChg chg="mod">
          <ac:chgData name="회준 권" userId="153f747a6b293dfc" providerId="LiveId" clId="{C16534DB-8C3F-4F49-880B-A5205165DDA6}" dt="2023-05-08T08:56:39.450" v="1294" actId="1037"/>
          <ac:picMkLst>
            <pc:docMk/>
            <pc:sldMk cId="1041881606" sldId="277"/>
            <ac:picMk id="75" creationId="{09E3F322-561A-884B-9628-3A2D0907D331}"/>
          </ac:picMkLst>
        </pc:picChg>
        <pc:cxnChg chg="mod">
          <ac:chgData name="회준 권" userId="153f747a6b293dfc" providerId="LiveId" clId="{C16534DB-8C3F-4F49-880B-A5205165DDA6}" dt="2023-05-08T08:56:48.653" v="1295" actId="14100"/>
          <ac:cxnSpMkLst>
            <pc:docMk/>
            <pc:sldMk cId="1041881606" sldId="277"/>
            <ac:cxnSpMk id="71" creationId="{5FB836C2-ABA8-1997-F476-D681E54EAEBB}"/>
          </ac:cxnSpMkLst>
        </pc:cxnChg>
      </pc:sldChg>
      <pc:sldChg chg="modNotesTx">
        <pc:chgData name="회준 권" userId="153f747a6b293dfc" providerId="LiveId" clId="{C16534DB-8C3F-4F49-880B-A5205165DDA6}" dt="2023-05-08T10:33:38.363" v="3878" actId="20577"/>
        <pc:sldMkLst>
          <pc:docMk/>
          <pc:sldMk cId="29597609" sldId="278"/>
        </pc:sldMkLst>
      </pc:sldChg>
      <pc:sldChg chg="modNotesTx">
        <pc:chgData name="회준 권" userId="153f747a6b293dfc" providerId="LiveId" clId="{C16534DB-8C3F-4F49-880B-A5205165DDA6}" dt="2023-05-08T10:56:10.830" v="4303" actId="20577"/>
        <pc:sldMkLst>
          <pc:docMk/>
          <pc:sldMk cId="3668117019" sldId="284"/>
        </pc:sldMkLst>
      </pc:sldChg>
      <pc:sldChg chg="addSp delSp modSp mod ord modNotesTx">
        <pc:chgData name="회준 권" userId="153f747a6b293dfc" providerId="LiveId" clId="{C16534DB-8C3F-4F49-880B-A5205165DDA6}" dt="2023-05-08T02:46:44.174" v="211"/>
        <pc:sldMkLst>
          <pc:docMk/>
          <pc:sldMk cId="3140560267" sldId="286"/>
        </pc:sldMkLst>
        <pc:spChg chg="mod">
          <ac:chgData name="회준 권" userId="153f747a6b293dfc" providerId="LiveId" clId="{C16534DB-8C3F-4F49-880B-A5205165DDA6}" dt="2023-05-08T02:46:44.174" v="211"/>
          <ac:spMkLst>
            <pc:docMk/>
            <pc:sldMk cId="3140560267" sldId="286"/>
            <ac:spMk id="5" creationId="{C2BFEB90-A503-1E06-62D4-4C704724823C}"/>
          </ac:spMkLst>
        </pc:spChg>
        <pc:spChg chg="mod">
          <ac:chgData name="회준 권" userId="153f747a6b293dfc" providerId="LiveId" clId="{C16534DB-8C3F-4F49-880B-A5205165DDA6}" dt="2023-05-08T02:46:44.174" v="211"/>
          <ac:spMkLst>
            <pc:docMk/>
            <pc:sldMk cId="3140560267" sldId="286"/>
            <ac:spMk id="6" creationId="{C824308E-53ED-9CFB-FA86-95F16A043382}"/>
          </ac:spMkLst>
        </pc:spChg>
        <pc:spChg chg="mod">
          <ac:chgData name="회준 권" userId="153f747a6b293dfc" providerId="LiveId" clId="{C16534DB-8C3F-4F49-880B-A5205165DDA6}" dt="2023-05-08T02:46:44.174" v="211"/>
          <ac:spMkLst>
            <pc:docMk/>
            <pc:sldMk cId="3140560267" sldId="286"/>
            <ac:spMk id="7" creationId="{F1EB4828-CCA1-8F07-5993-F9E5B3A5C45C}"/>
          </ac:spMkLst>
        </pc:spChg>
        <pc:spChg chg="mod">
          <ac:chgData name="회준 권" userId="153f747a6b293dfc" providerId="LiveId" clId="{C16534DB-8C3F-4F49-880B-A5205165DDA6}" dt="2023-05-08T02:46:44.174" v="211"/>
          <ac:spMkLst>
            <pc:docMk/>
            <pc:sldMk cId="3140560267" sldId="286"/>
            <ac:spMk id="8" creationId="{78B3902C-1B1D-6895-6E8E-EBB6482A3685}"/>
          </ac:spMkLst>
        </pc:spChg>
        <pc:spChg chg="mod">
          <ac:chgData name="회준 권" userId="153f747a6b293dfc" providerId="LiveId" clId="{C16534DB-8C3F-4F49-880B-A5205165DDA6}" dt="2023-05-08T02:46:44.174" v="211"/>
          <ac:spMkLst>
            <pc:docMk/>
            <pc:sldMk cId="3140560267" sldId="286"/>
            <ac:spMk id="9" creationId="{893D605C-CD36-190D-F536-C3EF88421964}"/>
          </ac:spMkLst>
        </pc:spChg>
        <pc:spChg chg="add mod">
          <ac:chgData name="회준 권" userId="153f747a6b293dfc" providerId="LiveId" clId="{C16534DB-8C3F-4F49-880B-A5205165DDA6}" dt="2023-05-08T02:46:44.174" v="211"/>
          <ac:spMkLst>
            <pc:docMk/>
            <pc:sldMk cId="3140560267" sldId="286"/>
            <ac:spMk id="10" creationId="{81621E92-47DB-1B7E-ED08-3CBB40D6096D}"/>
          </ac:spMkLst>
        </pc:spChg>
        <pc:spChg chg="add mod">
          <ac:chgData name="회준 권" userId="153f747a6b293dfc" providerId="LiveId" clId="{C16534DB-8C3F-4F49-880B-A5205165DDA6}" dt="2023-05-08T02:46:44.174" v="211"/>
          <ac:spMkLst>
            <pc:docMk/>
            <pc:sldMk cId="3140560267" sldId="286"/>
            <ac:spMk id="11" creationId="{364810E4-4AA3-B2FE-4E5A-475C3A671C43}"/>
          </ac:spMkLst>
        </pc:spChg>
        <pc:spChg chg="add mod">
          <ac:chgData name="회준 권" userId="153f747a6b293dfc" providerId="LiveId" clId="{C16534DB-8C3F-4F49-880B-A5205165DDA6}" dt="2023-05-08T02:46:44.174" v="211"/>
          <ac:spMkLst>
            <pc:docMk/>
            <pc:sldMk cId="3140560267" sldId="286"/>
            <ac:spMk id="12" creationId="{2EA6FA3C-3702-788B-34AA-38F7D37D5027}"/>
          </ac:spMkLst>
        </pc:spChg>
        <pc:spChg chg="add mod">
          <ac:chgData name="회준 권" userId="153f747a6b293dfc" providerId="LiveId" clId="{C16534DB-8C3F-4F49-880B-A5205165DDA6}" dt="2023-05-08T02:46:44.174" v="211"/>
          <ac:spMkLst>
            <pc:docMk/>
            <pc:sldMk cId="3140560267" sldId="286"/>
            <ac:spMk id="13" creationId="{03C275BA-C0CF-8D97-2830-2ACA823E8406}"/>
          </ac:spMkLst>
        </pc:spChg>
        <pc:spChg chg="add mod">
          <ac:chgData name="회준 권" userId="153f747a6b293dfc" providerId="LiveId" clId="{C16534DB-8C3F-4F49-880B-A5205165DDA6}" dt="2023-05-08T02:46:44.174" v="211"/>
          <ac:spMkLst>
            <pc:docMk/>
            <pc:sldMk cId="3140560267" sldId="286"/>
            <ac:spMk id="14" creationId="{4FF495C3-F317-5621-7F55-F14577A6E0D1}"/>
          </ac:spMkLst>
        </pc:spChg>
        <pc:spChg chg="del">
          <ac:chgData name="회준 권" userId="153f747a6b293dfc" providerId="LiveId" clId="{C16534DB-8C3F-4F49-880B-A5205165DDA6}" dt="2023-05-08T02:46:43.737" v="210" actId="478"/>
          <ac:spMkLst>
            <pc:docMk/>
            <pc:sldMk cId="3140560267" sldId="286"/>
            <ac:spMk id="37" creationId="{8E5D4D3F-78CC-96E5-1B48-8EB41412F372}"/>
          </ac:spMkLst>
        </pc:spChg>
        <pc:spChg chg="del">
          <ac:chgData name="회준 권" userId="153f747a6b293dfc" providerId="LiveId" clId="{C16534DB-8C3F-4F49-880B-A5205165DDA6}" dt="2023-05-08T02:46:43.737" v="210" actId="478"/>
          <ac:spMkLst>
            <pc:docMk/>
            <pc:sldMk cId="3140560267" sldId="286"/>
            <ac:spMk id="39" creationId="{AC8E43D9-E8C6-780D-F979-5E951657D11D}"/>
          </ac:spMkLst>
        </pc:spChg>
        <pc:spChg chg="del">
          <ac:chgData name="회준 권" userId="153f747a6b293dfc" providerId="LiveId" clId="{C16534DB-8C3F-4F49-880B-A5205165DDA6}" dt="2023-05-08T02:46:43.737" v="210" actId="478"/>
          <ac:spMkLst>
            <pc:docMk/>
            <pc:sldMk cId="3140560267" sldId="286"/>
            <ac:spMk id="41" creationId="{AC72A39D-B7AB-797E-EAA4-37BBD71FE491}"/>
          </ac:spMkLst>
        </pc:spChg>
        <pc:spChg chg="del">
          <ac:chgData name="회준 권" userId="153f747a6b293dfc" providerId="LiveId" clId="{C16534DB-8C3F-4F49-880B-A5205165DDA6}" dt="2023-05-08T02:46:43.737" v="210" actId="478"/>
          <ac:spMkLst>
            <pc:docMk/>
            <pc:sldMk cId="3140560267" sldId="286"/>
            <ac:spMk id="42" creationId="{2C19440C-261E-BFFF-5F62-502C7A4207DF}"/>
          </ac:spMkLst>
        </pc:spChg>
        <pc:spChg chg="del">
          <ac:chgData name="회준 권" userId="153f747a6b293dfc" providerId="LiveId" clId="{C16534DB-8C3F-4F49-880B-A5205165DDA6}" dt="2023-05-08T02:46:43.737" v="210" actId="478"/>
          <ac:spMkLst>
            <pc:docMk/>
            <pc:sldMk cId="3140560267" sldId="286"/>
            <ac:spMk id="44" creationId="{866389CA-4BFB-8883-108B-DB5529AFD4F2}"/>
          </ac:spMkLst>
        </pc:spChg>
        <pc:grpChg chg="add mod">
          <ac:chgData name="회준 권" userId="153f747a6b293dfc" providerId="LiveId" clId="{C16534DB-8C3F-4F49-880B-A5205165DDA6}" dt="2023-05-08T02:46:44.174" v="211"/>
          <ac:grpSpMkLst>
            <pc:docMk/>
            <pc:sldMk cId="3140560267" sldId="286"/>
            <ac:grpSpMk id="3" creationId="{71344850-8F0A-00CF-B0E6-CEB0FBA993BC}"/>
          </ac:grpSpMkLst>
        </pc:grpChg>
        <pc:grpChg chg="del">
          <ac:chgData name="회준 권" userId="153f747a6b293dfc" providerId="LiveId" clId="{C16534DB-8C3F-4F49-880B-A5205165DDA6}" dt="2023-05-08T02:46:43.737" v="210" actId="478"/>
          <ac:grpSpMkLst>
            <pc:docMk/>
            <pc:sldMk cId="3140560267" sldId="286"/>
            <ac:grpSpMk id="25" creationId="{26A2DEC0-7528-A995-DEA9-57157073A36E}"/>
          </ac:grpSpMkLst>
        </pc:grpChg>
        <pc:cxnChg chg="mod">
          <ac:chgData name="회준 권" userId="153f747a6b293dfc" providerId="LiveId" clId="{C16534DB-8C3F-4F49-880B-A5205165DDA6}" dt="2023-05-08T02:46:44.174" v="211"/>
          <ac:cxnSpMkLst>
            <pc:docMk/>
            <pc:sldMk cId="3140560267" sldId="286"/>
            <ac:cxnSpMk id="4" creationId="{C57F8D2B-214D-1C1D-70B1-F483D19A99CE}"/>
          </ac:cxnSpMkLst>
        </pc:cxnChg>
      </pc:sldChg>
      <pc:sldChg chg="addSp delSp modSp mod delAnim modNotesTx">
        <pc:chgData name="회준 권" userId="153f747a6b293dfc" providerId="LiveId" clId="{C16534DB-8C3F-4F49-880B-A5205165DDA6}" dt="2023-05-08T11:05:20.416" v="4556" actId="20577"/>
        <pc:sldMkLst>
          <pc:docMk/>
          <pc:sldMk cId="1839364929" sldId="288"/>
        </pc:sldMkLst>
        <pc:spChg chg="add del mod">
          <ac:chgData name="회준 권" userId="153f747a6b293dfc" providerId="LiveId" clId="{C16534DB-8C3F-4F49-880B-A5205165DDA6}" dt="2023-05-08T06:58:05.922" v="836" actId="478"/>
          <ac:spMkLst>
            <pc:docMk/>
            <pc:sldMk cId="1839364929" sldId="288"/>
            <ac:spMk id="2" creationId="{E4D8015C-5DCC-D069-39B4-E7C4F01E2681}"/>
          </ac:spMkLst>
        </pc:spChg>
        <pc:spChg chg="add del mod">
          <ac:chgData name="회준 권" userId="153f747a6b293dfc" providerId="LiveId" clId="{C16534DB-8C3F-4F49-880B-A5205165DDA6}" dt="2023-05-08T06:58:07.527" v="837" actId="478"/>
          <ac:spMkLst>
            <pc:docMk/>
            <pc:sldMk cId="1839364929" sldId="288"/>
            <ac:spMk id="15" creationId="{73FFF33D-DD6C-3F72-5730-4F28E4FE1961}"/>
          </ac:spMkLst>
        </pc:spChg>
        <pc:spChg chg="mod">
          <ac:chgData name="회준 권" userId="153f747a6b293dfc" providerId="LiveId" clId="{C16534DB-8C3F-4F49-880B-A5205165DDA6}" dt="2023-05-08T09:14:49.745" v="1454" actId="20577"/>
          <ac:spMkLst>
            <pc:docMk/>
            <pc:sldMk cId="1839364929" sldId="288"/>
            <ac:spMk id="82" creationId="{DDCF1FCB-8328-D564-3E13-0A4D1143C5BA}"/>
          </ac:spMkLst>
        </pc:spChg>
        <pc:spChg chg="del">
          <ac:chgData name="회준 권" userId="153f747a6b293dfc" providerId="LiveId" clId="{C16534DB-8C3F-4F49-880B-A5205165DDA6}" dt="2023-05-08T06:58:04.839" v="835" actId="478"/>
          <ac:spMkLst>
            <pc:docMk/>
            <pc:sldMk cId="1839364929" sldId="288"/>
            <ac:spMk id="87" creationId="{C592A82A-5CD8-C938-0500-A8B85E8546CF}"/>
          </ac:spMkLst>
        </pc:spChg>
        <pc:spChg chg="del">
          <ac:chgData name="회준 권" userId="153f747a6b293dfc" providerId="LiveId" clId="{C16534DB-8C3F-4F49-880B-A5205165DDA6}" dt="2023-05-08T06:58:02.666" v="834" actId="478"/>
          <ac:spMkLst>
            <pc:docMk/>
            <pc:sldMk cId="1839364929" sldId="288"/>
            <ac:spMk id="88" creationId="{CBB4AE0B-A3C8-655F-89FE-27C41EBCB7A9}"/>
          </ac:spMkLst>
        </pc:spChg>
        <pc:spChg chg="del">
          <ac:chgData name="회준 권" userId="153f747a6b293dfc" providerId="LiveId" clId="{C16534DB-8C3F-4F49-880B-A5205165DDA6}" dt="2023-05-08T06:57:48.616" v="828" actId="478"/>
          <ac:spMkLst>
            <pc:docMk/>
            <pc:sldMk cId="1839364929" sldId="288"/>
            <ac:spMk id="89" creationId="{BCF3196E-7904-FCD1-DA0D-A2C8991E5B31}"/>
          </ac:spMkLst>
        </pc:spChg>
        <pc:spChg chg="del">
          <ac:chgData name="회준 권" userId="153f747a6b293dfc" providerId="LiveId" clId="{C16534DB-8C3F-4F49-880B-A5205165DDA6}" dt="2023-05-08T06:57:54.821" v="830" actId="478"/>
          <ac:spMkLst>
            <pc:docMk/>
            <pc:sldMk cId="1839364929" sldId="288"/>
            <ac:spMk id="91" creationId="{8B81EB5B-7DF1-560C-9801-03C01E7F9455}"/>
          </ac:spMkLst>
        </pc:spChg>
        <pc:spChg chg="del">
          <ac:chgData name="회준 권" userId="153f747a6b293dfc" providerId="LiveId" clId="{C16534DB-8C3F-4F49-880B-A5205165DDA6}" dt="2023-05-08T06:57:59.410" v="832" actId="478"/>
          <ac:spMkLst>
            <pc:docMk/>
            <pc:sldMk cId="1839364929" sldId="288"/>
            <ac:spMk id="92" creationId="{892BB50E-9965-ADCD-0BCA-61AB17AEF978}"/>
          </ac:spMkLst>
        </pc:spChg>
        <pc:spChg chg="del">
          <ac:chgData name="회준 권" userId="153f747a6b293dfc" providerId="LiveId" clId="{C16534DB-8C3F-4F49-880B-A5205165DDA6}" dt="2023-05-08T06:57:52.679" v="829" actId="478"/>
          <ac:spMkLst>
            <pc:docMk/>
            <pc:sldMk cId="1839364929" sldId="288"/>
            <ac:spMk id="93" creationId="{5715F49D-3EA4-82B3-6564-98F11C144E7B}"/>
          </ac:spMkLst>
        </pc:spChg>
        <pc:spChg chg="del">
          <ac:chgData name="회준 권" userId="153f747a6b293dfc" providerId="LiveId" clId="{C16534DB-8C3F-4F49-880B-A5205165DDA6}" dt="2023-05-08T06:58:00.902" v="833" actId="478"/>
          <ac:spMkLst>
            <pc:docMk/>
            <pc:sldMk cId="1839364929" sldId="288"/>
            <ac:spMk id="94" creationId="{53D3C042-1414-A173-D978-73D40BB29444}"/>
          </ac:spMkLst>
        </pc:spChg>
        <pc:spChg chg="del">
          <ac:chgData name="회준 권" userId="153f747a6b293dfc" providerId="LiveId" clId="{C16534DB-8C3F-4F49-880B-A5205165DDA6}" dt="2023-05-08T06:57:56.895" v="831" actId="478"/>
          <ac:spMkLst>
            <pc:docMk/>
            <pc:sldMk cId="1839364929" sldId="288"/>
            <ac:spMk id="95" creationId="{3EEA7671-C893-40C3-ED38-3090DDA28C03}"/>
          </ac:spMkLst>
        </pc:spChg>
        <pc:spChg chg="del">
          <ac:chgData name="회준 권" userId="153f747a6b293dfc" providerId="LiveId" clId="{C16534DB-8C3F-4F49-880B-A5205165DDA6}" dt="2023-05-08T02:16:49.541" v="1" actId="478"/>
          <ac:spMkLst>
            <pc:docMk/>
            <pc:sldMk cId="1839364929" sldId="288"/>
            <ac:spMk id="97" creationId="{1A787877-96C2-86B3-A562-C6D098F88052}"/>
          </ac:spMkLst>
        </pc:spChg>
        <pc:graphicFrameChg chg="modGraphic">
          <ac:chgData name="회준 권" userId="153f747a6b293dfc" providerId="LiveId" clId="{C16534DB-8C3F-4F49-880B-A5205165DDA6}" dt="2023-05-08T06:57:32.469" v="823" actId="207"/>
          <ac:graphicFrameMkLst>
            <pc:docMk/>
            <pc:sldMk cId="1839364929" sldId="288"/>
            <ac:graphicFrameMk id="76" creationId="{6C5F8D07-FF00-DF0A-6E78-310989695D9D}"/>
          </ac:graphicFrameMkLst>
        </pc:graphicFrameChg>
        <pc:graphicFrameChg chg="modGraphic">
          <ac:chgData name="회준 권" userId="153f747a6b293dfc" providerId="LiveId" clId="{C16534DB-8C3F-4F49-880B-A5205165DDA6}" dt="2023-05-08T06:57:40.103" v="827" actId="13926"/>
          <ac:graphicFrameMkLst>
            <pc:docMk/>
            <pc:sldMk cId="1839364929" sldId="288"/>
            <ac:graphicFrameMk id="79" creationId="{AED30765-4A74-8ED9-DCC3-0AE2BA3AA84A}"/>
          </ac:graphicFrameMkLst>
        </pc:graphicFrameChg>
        <pc:picChg chg="mod">
          <ac:chgData name="회준 권" userId="153f747a6b293dfc" providerId="LiveId" clId="{C16534DB-8C3F-4F49-880B-A5205165DDA6}" dt="2023-05-08T07:09:42.871" v="889" actId="1076"/>
          <ac:picMkLst>
            <pc:docMk/>
            <pc:sldMk cId="1839364929" sldId="288"/>
            <ac:picMk id="64" creationId="{62CD31D0-A832-A703-5813-C1508CC4D3AC}"/>
          </ac:picMkLst>
        </pc:picChg>
      </pc:sldChg>
      <pc:sldChg chg="modSp mod modNotesTx">
        <pc:chgData name="회준 권" userId="153f747a6b293dfc" providerId="LiveId" clId="{C16534DB-8C3F-4F49-880B-A5205165DDA6}" dt="2023-05-08T11:06:39.761" v="4557" actId="20577"/>
        <pc:sldMkLst>
          <pc:docMk/>
          <pc:sldMk cId="493099899" sldId="289"/>
        </pc:sldMkLst>
        <pc:spChg chg="mod">
          <ac:chgData name="회준 권" userId="153f747a6b293dfc" providerId="LiveId" clId="{C16534DB-8C3F-4F49-880B-A5205165DDA6}" dt="2023-05-08T09:14:56.897" v="1458" actId="20577"/>
          <ac:spMkLst>
            <pc:docMk/>
            <pc:sldMk cId="493099899" sldId="289"/>
            <ac:spMk id="19" creationId="{2DE653B0-030C-591D-705E-6D6AA74CE5D0}"/>
          </ac:spMkLst>
        </pc:spChg>
      </pc:sldChg>
      <pc:sldChg chg="modSp mod modNotesTx">
        <pc:chgData name="회준 권" userId="153f747a6b293dfc" providerId="LiveId" clId="{C16534DB-8C3F-4F49-880B-A5205165DDA6}" dt="2023-05-08T10:20:34.931" v="3681" actId="20577"/>
        <pc:sldMkLst>
          <pc:docMk/>
          <pc:sldMk cId="3230231806" sldId="290"/>
        </pc:sldMkLst>
        <pc:spChg chg="mod">
          <ac:chgData name="회준 권" userId="153f747a6b293dfc" providerId="LiveId" clId="{C16534DB-8C3F-4F49-880B-A5205165DDA6}" dt="2023-05-08T09:14:29.607" v="1448" actId="20577"/>
          <ac:spMkLst>
            <pc:docMk/>
            <pc:sldMk cId="3230231806" sldId="290"/>
            <ac:spMk id="28" creationId="{4081D3D6-7EEC-0CF9-AB64-908912FAC54E}"/>
          </ac:spMkLst>
        </pc:spChg>
      </pc:sldChg>
      <pc:sldChg chg="modSp mod modNotesTx">
        <pc:chgData name="회준 권" userId="153f747a6b293dfc" providerId="LiveId" clId="{C16534DB-8C3F-4F49-880B-A5205165DDA6}" dt="2023-05-08T09:14:59.924" v="1460" actId="20577"/>
        <pc:sldMkLst>
          <pc:docMk/>
          <pc:sldMk cId="2745198362" sldId="291"/>
        </pc:sldMkLst>
        <pc:spChg chg="mod">
          <ac:chgData name="회준 권" userId="153f747a6b293dfc" providerId="LiveId" clId="{C16534DB-8C3F-4F49-880B-A5205165DDA6}" dt="2023-05-08T09:14:59.924" v="1460" actId="20577"/>
          <ac:spMkLst>
            <pc:docMk/>
            <pc:sldMk cId="2745198362" sldId="291"/>
            <ac:spMk id="19" creationId="{DD0176CA-B0AD-4687-837F-13FCD1DEE17F}"/>
          </ac:spMkLst>
        </pc:spChg>
      </pc:sldChg>
      <pc:sldChg chg="modSp modNotesTx">
        <pc:chgData name="회준 권" userId="153f747a6b293dfc" providerId="LiveId" clId="{C16534DB-8C3F-4F49-880B-A5205165DDA6}" dt="2023-05-08T10:03:38.935" v="1711" actId="20577"/>
        <pc:sldMkLst>
          <pc:docMk/>
          <pc:sldMk cId="22889536" sldId="292"/>
        </pc:sldMkLst>
        <pc:spChg chg="mod">
          <ac:chgData name="회준 권" userId="153f747a6b293dfc" providerId="LiveId" clId="{C16534DB-8C3F-4F49-880B-A5205165DDA6}" dt="2023-05-08T10:03:38.935" v="1711" actId="20577"/>
          <ac:spMkLst>
            <pc:docMk/>
            <pc:sldMk cId="22889536" sldId="292"/>
            <ac:spMk id="25" creationId="{A19EDF5A-19B1-EC18-B67F-B420B06106B3}"/>
          </ac:spMkLst>
        </pc:spChg>
      </pc:sldChg>
      <pc:sldChg chg="modSp mod modNotesTx">
        <pc:chgData name="회준 권" userId="153f747a6b293dfc" providerId="LiveId" clId="{C16534DB-8C3F-4F49-880B-A5205165DDA6}" dt="2023-05-08T11:01:37.002" v="4483"/>
        <pc:sldMkLst>
          <pc:docMk/>
          <pc:sldMk cId="2620858625" sldId="294"/>
        </pc:sldMkLst>
        <pc:spChg chg="mod">
          <ac:chgData name="회준 권" userId="153f747a6b293dfc" providerId="LiveId" clId="{C16534DB-8C3F-4F49-880B-A5205165DDA6}" dt="2023-05-08T06:59:59.101" v="885" actId="20577"/>
          <ac:spMkLst>
            <pc:docMk/>
            <pc:sldMk cId="2620858625" sldId="294"/>
            <ac:spMk id="22" creationId="{F25D18C8-5862-2C5D-F1FC-C40287A8A963}"/>
          </ac:spMkLst>
        </pc:spChg>
        <pc:spChg chg="mod">
          <ac:chgData name="회준 권" userId="153f747a6b293dfc" providerId="LiveId" clId="{C16534DB-8C3F-4F49-880B-A5205165DDA6}" dt="2023-05-08T10:11:01.236" v="1738" actId="20577"/>
          <ac:spMkLst>
            <pc:docMk/>
            <pc:sldMk cId="2620858625" sldId="294"/>
            <ac:spMk id="33" creationId="{9E11D9F5-7A28-F4C5-4A82-CB3CC0537E5D}"/>
          </ac:spMkLst>
        </pc:spChg>
      </pc:sldChg>
      <pc:sldChg chg="modNotesTx">
        <pc:chgData name="회준 권" userId="153f747a6b293dfc" providerId="LiveId" clId="{C16534DB-8C3F-4F49-880B-A5205165DDA6}" dt="2023-05-08T10:48:06.253" v="4248" actId="20577"/>
        <pc:sldMkLst>
          <pc:docMk/>
          <pc:sldMk cId="3621215495" sldId="295"/>
        </pc:sldMkLst>
      </pc:sldChg>
      <pc:sldChg chg="modNotesTx">
        <pc:chgData name="회준 권" userId="153f747a6b293dfc" providerId="LiveId" clId="{C16534DB-8C3F-4F49-880B-A5205165DDA6}" dt="2023-05-08T02:58:22.074" v="294" actId="20577"/>
        <pc:sldMkLst>
          <pc:docMk/>
          <pc:sldMk cId="2948325949" sldId="297"/>
        </pc:sldMkLst>
      </pc:sldChg>
      <pc:sldChg chg="delSp modSp add mod modNotesTx">
        <pc:chgData name="회준 권" userId="153f747a6b293dfc" providerId="LiveId" clId="{C16534DB-8C3F-4F49-880B-A5205165DDA6}" dt="2023-05-08T10:29:42.248" v="3779"/>
        <pc:sldMkLst>
          <pc:docMk/>
          <pc:sldMk cId="1752898644" sldId="298"/>
        </pc:sldMkLst>
        <pc:spChg chg="mod">
          <ac:chgData name="회준 권" userId="153f747a6b293dfc" providerId="LiveId" clId="{C16534DB-8C3F-4F49-880B-A5205165DDA6}" dt="2023-05-08T09:14:53.572" v="1456" actId="20577"/>
          <ac:spMkLst>
            <pc:docMk/>
            <pc:sldMk cId="1752898644" sldId="298"/>
            <ac:spMk id="82" creationId="{DDCF1FCB-8328-D564-3E13-0A4D1143C5BA}"/>
          </ac:spMkLst>
        </pc:spChg>
        <pc:spChg chg="del">
          <ac:chgData name="회준 권" userId="153f747a6b293dfc" providerId="LiveId" clId="{C16534DB-8C3F-4F49-880B-A5205165DDA6}" dt="2023-05-08T10:28:19.095" v="3761" actId="478"/>
          <ac:spMkLst>
            <pc:docMk/>
            <pc:sldMk cId="1752898644" sldId="298"/>
            <ac:spMk id="83" creationId="{8529F037-9404-D555-D234-9FF64D6EC700}"/>
          </ac:spMkLst>
        </pc:spChg>
        <pc:spChg chg="del">
          <ac:chgData name="회준 권" userId="153f747a6b293dfc" providerId="LiveId" clId="{C16534DB-8C3F-4F49-880B-A5205165DDA6}" dt="2023-05-08T10:28:19.095" v="3761" actId="478"/>
          <ac:spMkLst>
            <pc:docMk/>
            <pc:sldMk cId="1752898644" sldId="298"/>
            <ac:spMk id="84" creationId="{12B1305C-1DDA-409B-087E-8BC9B00DCC01}"/>
          </ac:spMkLst>
        </pc:spChg>
        <pc:spChg chg="del">
          <ac:chgData name="회준 권" userId="153f747a6b293dfc" providerId="LiveId" clId="{C16534DB-8C3F-4F49-880B-A5205165DDA6}" dt="2023-05-08T10:28:19.095" v="3761" actId="478"/>
          <ac:spMkLst>
            <pc:docMk/>
            <pc:sldMk cId="1752898644" sldId="298"/>
            <ac:spMk id="85" creationId="{6B1AAF1A-CFBB-9D2B-E156-C80DABCE77C4}"/>
          </ac:spMkLst>
        </pc:spChg>
        <pc:spChg chg="del">
          <ac:chgData name="회준 권" userId="153f747a6b293dfc" providerId="LiveId" clId="{C16534DB-8C3F-4F49-880B-A5205165DDA6}" dt="2023-05-08T10:28:19.095" v="3761" actId="478"/>
          <ac:spMkLst>
            <pc:docMk/>
            <pc:sldMk cId="1752898644" sldId="298"/>
            <ac:spMk id="86" creationId="{ED3CE2FF-F8DD-8E9E-6157-CBEA279CFB6D}"/>
          </ac:spMkLst>
        </pc:spChg>
        <pc:spChg chg="del">
          <ac:chgData name="회준 권" userId="153f747a6b293dfc" providerId="LiveId" clId="{C16534DB-8C3F-4F49-880B-A5205165DDA6}" dt="2023-05-08T10:28:19.095" v="3761" actId="478"/>
          <ac:spMkLst>
            <pc:docMk/>
            <pc:sldMk cId="1752898644" sldId="298"/>
            <ac:spMk id="87" creationId="{C592A82A-5CD8-C938-0500-A8B85E8546CF}"/>
          </ac:spMkLst>
        </pc:spChg>
        <pc:spChg chg="del">
          <ac:chgData name="회준 권" userId="153f747a6b293dfc" providerId="LiveId" clId="{C16534DB-8C3F-4F49-880B-A5205165DDA6}" dt="2023-05-08T10:28:19.095" v="3761" actId="478"/>
          <ac:spMkLst>
            <pc:docMk/>
            <pc:sldMk cId="1752898644" sldId="298"/>
            <ac:spMk id="88" creationId="{CBB4AE0B-A3C8-655F-89FE-27C41EBCB7A9}"/>
          </ac:spMkLst>
        </pc:spChg>
        <pc:spChg chg="del">
          <ac:chgData name="회준 권" userId="153f747a6b293dfc" providerId="LiveId" clId="{C16534DB-8C3F-4F49-880B-A5205165DDA6}" dt="2023-05-08T10:28:19.095" v="3761" actId="478"/>
          <ac:spMkLst>
            <pc:docMk/>
            <pc:sldMk cId="1752898644" sldId="298"/>
            <ac:spMk id="89" creationId="{BCF3196E-7904-FCD1-DA0D-A2C8991E5B31}"/>
          </ac:spMkLst>
        </pc:spChg>
        <pc:spChg chg="del">
          <ac:chgData name="회준 권" userId="153f747a6b293dfc" providerId="LiveId" clId="{C16534DB-8C3F-4F49-880B-A5205165DDA6}" dt="2023-05-08T10:28:19.095" v="3761" actId="478"/>
          <ac:spMkLst>
            <pc:docMk/>
            <pc:sldMk cId="1752898644" sldId="298"/>
            <ac:spMk id="91" creationId="{8B81EB5B-7DF1-560C-9801-03C01E7F9455}"/>
          </ac:spMkLst>
        </pc:spChg>
        <pc:spChg chg="del">
          <ac:chgData name="회준 권" userId="153f747a6b293dfc" providerId="LiveId" clId="{C16534DB-8C3F-4F49-880B-A5205165DDA6}" dt="2023-05-08T10:28:19.095" v="3761" actId="478"/>
          <ac:spMkLst>
            <pc:docMk/>
            <pc:sldMk cId="1752898644" sldId="298"/>
            <ac:spMk id="92" creationId="{892BB50E-9965-ADCD-0BCA-61AB17AEF978}"/>
          </ac:spMkLst>
        </pc:spChg>
        <pc:spChg chg="del">
          <ac:chgData name="회준 권" userId="153f747a6b293dfc" providerId="LiveId" clId="{C16534DB-8C3F-4F49-880B-A5205165DDA6}" dt="2023-05-08T10:28:19.095" v="3761" actId="478"/>
          <ac:spMkLst>
            <pc:docMk/>
            <pc:sldMk cId="1752898644" sldId="298"/>
            <ac:spMk id="93" creationId="{5715F49D-3EA4-82B3-6564-98F11C144E7B}"/>
          </ac:spMkLst>
        </pc:spChg>
        <pc:spChg chg="del">
          <ac:chgData name="회준 권" userId="153f747a6b293dfc" providerId="LiveId" clId="{C16534DB-8C3F-4F49-880B-A5205165DDA6}" dt="2023-05-08T10:28:19.095" v="3761" actId="478"/>
          <ac:spMkLst>
            <pc:docMk/>
            <pc:sldMk cId="1752898644" sldId="298"/>
            <ac:spMk id="94" creationId="{53D3C042-1414-A173-D978-73D40BB29444}"/>
          </ac:spMkLst>
        </pc:spChg>
        <pc:spChg chg="del">
          <ac:chgData name="회준 권" userId="153f747a6b293dfc" providerId="LiveId" clId="{C16534DB-8C3F-4F49-880B-A5205165DDA6}" dt="2023-05-08T10:28:19.095" v="3761" actId="478"/>
          <ac:spMkLst>
            <pc:docMk/>
            <pc:sldMk cId="1752898644" sldId="298"/>
            <ac:spMk id="95" creationId="{3EEA7671-C893-40C3-ED38-3090DDA28C03}"/>
          </ac:spMkLst>
        </pc:spChg>
        <pc:spChg chg="mod">
          <ac:chgData name="회준 권" userId="153f747a6b293dfc" providerId="LiveId" clId="{C16534DB-8C3F-4F49-880B-A5205165DDA6}" dt="2023-05-08T10:28:23.969" v="3763" actId="1076"/>
          <ac:spMkLst>
            <pc:docMk/>
            <pc:sldMk cId="1752898644" sldId="298"/>
            <ac:spMk id="97" creationId="{1A787877-96C2-86B3-A562-C6D098F88052}"/>
          </ac:spMkLst>
        </pc:spChg>
        <pc:graphicFrameChg chg="del">
          <ac:chgData name="회준 권" userId="153f747a6b293dfc" providerId="LiveId" clId="{C16534DB-8C3F-4F49-880B-A5205165DDA6}" dt="2023-05-08T10:28:19.095" v="3761" actId="478"/>
          <ac:graphicFrameMkLst>
            <pc:docMk/>
            <pc:sldMk cId="1752898644" sldId="298"/>
            <ac:graphicFrameMk id="76" creationId="{6C5F8D07-FF00-DF0A-6E78-310989695D9D}"/>
          </ac:graphicFrameMkLst>
        </pc:graphicFrameChg>
        <pc:graphicFrameChg chg="del">
          <ac:chgData name="회준 권" userId="153f747a6b293dfc" providerId="LiveId" clId="{C16534DB-8C3F-4F49-880B-A5205165DDA6}" dt="2023-05-08T10:28:19.095" v="3761" actId="478"/>
          <ac:graphicFrameMkLst>
            <pc:docMk/>
            <pc:sldMk cId="1752898644" sldId="298"/>
            <ac:graphicFrameMk id="77" creationId="{012A4DC0-FE53-28B5-2669-035E497006B1}"/>
          </ac:graphicFrameMkLst>
        </pc:graphicFrameChg>
        <pc:graphicFrameChg chg="del">
          <ac:chgData name="회준 권" userId="153f747a6b293dfc" providerId="LiveId" clId="{C16534DB-8C3F-4F49-880B-A5205165DDA6}" dt="2023-05-08T10:28:19.095" v="3761" actId="478"/>
          <ac:graphicFrameMkLst>
            <pc:docMk/>
            <pc:sldMk cId="1752898644" sldId="298"/>
            <ac:graphicFrameMk id="78" creationId="{A6A4D8CD-4DA3-BB0F-EAF0-03C9FA46EB14}"/>
          </ac:graphicFrameMkLst>
        </pc:graphicFrameChg>
        <pc:graphicFrameChg chg="del">
          <ac:chgData name="회준 권" userId="153f747a6b293dfc" providerId="LiveId" clId="{C16534DB-8C3F-4F49-880B-A5205165DDA6}" dt="2023-05-08T10:28:19.095" v="3761" actId="478"/>
          <ac:graphicFrameMkLst>
            <pc:docMk/>
            <pc:sldMk cId="1752898644" sldId="298"/>
            <ac:graphicFrameMk id="79" creationId="{AED30765-4A74-8ED9-DCC3-0AE2BA3AA84A}"/>
          </ac:graphicFrameMkLst>
        </pc:graphicFrameChg>
        <pc:picChg chg="del">
          <ac:chgData name="회준 권" userId="153f747a6b293dfc" providerId="LiveId" clId="{C16534DB-8C3F-4F49-880B-A5205165DDA6}" dt="2023-05-08T10:28:20.318" v="3762" actId="478"/>
          <ac:picMkLst>
            <pc:docMk/>
            <pc:sldMk cId="1752898644" sldId="298"/>
            <ac:picMk id="64" creationId="{62CD31D0-A832-A703-5813-C1508CC4D3AC}"/>
          </ac:picMkLst>
        </pc:picChg>
        <pc:picChg chg="del">
          <ac:chgData name="회준 권" userId="153f747a6b293dfc" providerId="LiveId" clId="{C16534DB-8C3F-4F49-880B-A5205165DDA6}" dt="2023-05-08T10:28:19.095" v="3761" actId="478"/>
          <ac:picMkLst>
            <pc:docMk/>
            <pc:sldMk cId="1752898644" sldId="298"/>
            <ac:picMk id="66" creationId="{415968CE-CAD6-C7B4-402C-2E5EB047242C}"/>
          </ac:picMkLst>
        </pc:picChg>
        <pc:cxnChg chg="del">
          <ac:chgData name="회준 권" userId="153f747a6b293dfc" providerId="LiveId" clId="{C16534DB-8C3F-4F49-880B-A5205165DDA6}" dt="2023-05-08T10:28:19.095" v="3761" actId="478"/>
          <ac:cxnSpMkLst>
            <pc:docMk/>
            <pc:sldMk cId="1752898644" sldId="298"/>
            <ac:cxnSpMk id="43" creationId="{1FDFB16B-D775-5361-F26A-A0090876EED6}"/>
          </ac:cxnSpMkLst>
        </pc:cxnChg>
      </pc:sldChg>
      <pc:sldChg chg="delSp modSp add del mod ord delAnim">
        <pc:chgData name="회준 권" userId="153f747a6b293dfc" providerId="LiveId" clId="{C16534DB-8C3F-4F49-880B-A5205165DDA6}" dt="2023-05-08T08:56:27.302" v="1290" actId="2696"/>
        <pc:sldMkLst>
          <pc:docMk/>
          <pc:sldMk cId="1994521227" sldId="299"/>
        </pc:sldMkLst>
        <pc:spChg chg="mod">
          <ac:chgData name="회준 권" userId="153f747a6b293dfc" providerId="LiveId" clId="{C16534DB-8C3F-4F49-880B-A5205165DDA6}" dt="2023-05-08T08:55:33.237" v="1288" actId="1076"/>
          <ac:spMkLst>
            <pc:docMk/>
            <pc:sldMk cId="1994521227" sldId="299"/>
            <ac:spMk id="23" creationId="{47714595-A669-65B6-99FA-0C8945BAFCD4}"/>
          </ac:spMkLst>
        </pc:spChg>
        <pc:spChg chg="mod">
          <ac:chgData name="회준 권" userId="153f747a6b293dfc" providerId="LiveId" clId="{C16534DB-8C3F-4F49-880B-A5205165DDA6}" dt="2023-05-08T08:55:35.382" v="1289" actId="1076"/>
          <ac:spMkLst>
            <pc:docMk/>
            <pc:sldMk cId="1994521227" sldId="299"/>
            <ac:spMk id="26" creationId="{CDAFA360-FDA8-11BA-9649-ACB11A33B4E3}"/>
          </ac:spMkLst>
        </pc:spChg>
        <pc:grpChg chg="del">
          <ac:chgData name="회준 권" userId="153f747a6b293dfc" providerId="LiveId" clId="{C16534DB-8C3F-4F49-880B-A5205165DDA6}" dt="2023-05-08T06:58:26.840" v="839" actId="478"/>
          <ac:grpSpMkLst>
            <pc:docMk/>
            <pc:sldMk cId="1994521227" sldId="299"/>
            <ac:grpSpMk id="64" creationId="{F095E6FD-A0C5-B481-8FB9-F8EDB585E336}"/>
          </ac:grpSpMkLst>
        </pc:grpChg>
        <pc:grpChg chg="mod">
          <ac:chgData name="회준 권" userId="153f747a6b293dfc" providerId="LiveId" clId="{C16534DB-8C3F-4F49-880B-A5205165DDA6}" dt="2023-05-08T08:55:33.237" v="1288" actId="1076"/>
          <ac:grpSpMkLst>
            <pc:docMk/>
            <pc:sldMk cId="1994521227" sldId="299"/>
            <ac:grpSpMk id="66" creationId="{423BFBFF-D725-D35B-4242-AF137F959187}"/>
          </ac:grpSpMkLst>
        </pc:grpChg>
        <pc:grpChg chg="del">
          <ac:chgData name="회준 권" userId="153f747a6b293dfc" providerId="LiveId" clId="{C16534DB-8C3F-4F49-880B-A5205165DDA6}" dt="2023-05-08T06:58:26.840" v="839" actId="478"/>
          <ac:grpSpMkLst>
            <pc:docMk/>
            <pc:sldMk cId="1994521227" sldId="299"/>
            <ac:grpSpMk id="76" creationId="{03274028-2309-6B1F-EC95-D023B42A38BE}"/>
          </ac:grpSpMkLst>
        </pc:grpChg>
      </pc:sldChg>
      <pc:sldChg chg="delSp add del mod ord delAnim">
        <pc:chgData name="회준 권" userId="153f747a6b293dfc" providerId="LiveId" clId="{C16534DB-8C3F-4F49-880B-A5205165DDA6}" dt="2023-05-08T09:51:03.361" v="1702" actId="2696"/>
        <pc:sldMkLst>
          <pc:docMk/>
          <pc:sldMk cId="3770594650" sldId="300"/>
        </pc:sldMkLst>
        <pc:grpChg chg="del">
          <ac:chgData name="회준 권" userId="153f747a6b293dfc" providerId="LiveId" clId="{C16534DB-8C3F-4F49-880B-A5205165DDA6}" dt="2023-05-08T06:58:43.607" v="842" actId="478"/>
          <ac:grpSpMkLst>
            <pc:docMk/>
            <pc:sldMk cId="3770594650" sldId="300"/>
            <ac:grpSpMk id="76" creationId="{F0A6CDE4-C20F-F570-E72E-5B0FEFE624BE}"/>
          </ac:grpSpMkLst>
        </pc:grpChg>
      </pc:sldChg>
      <pc:sldChg chg="addSp delSp modSp add mod modNotesTx">
        <pc:chgData name="회준 권" userId="153f747a6b293dfc" providerId="LiveId" clId="{C16534DB-8C3F-4F49-880B-A5205165DDA6}" dt="2023-05-08T10:19:49.407" v="3664" actId="20577"/>
        <pc:sldMkLst>
          <pc:docMk/>
          <pc:sldMk cId="907634963" sldId="301"/>
        </pc:sldMkLst>
        <pc:spChg chg="mod">
          <ac:chgData name="회준 권" userId="153f747a6b293dfc" providerId="LiveId" clId="{C16534DB-8C3F-4F49-880B-A5205165DDA6}" dt="2023-05-08T09:14:26.530" v="1446" actId="1076"/>
          <ac:spMkLst>
            <pc:docMk/>
            <pc:sldMk cId="907634963" sldId="301"/>
            <ac:spMk id="2" creationId="{A2EAD684-9356-1179-8F82-C09108816144}"/>
          </ac:spMkLst>
        </pc:spChg>
        <pc:spChg chg="add del mod">
          <ac:chgData name="회준 권" userId="153f747a6b293dfc" providerId="LiveId" clId="{C16534DB-8C3F-4F49-880B-A5205165DDA6}" dt="2023-05-08T08:42:02.200" v="981"/>
          <ac:spMkLst>
            <pc:docMk/>
            <pc:sldMk cId="907634963" sldId="301"/>
            <ac:spMk id="17" creationId="{9909A0BE-3BE1-7CF9-60DA-70FE078E4F8B}"/>
          </ac:spMkLst>
        </pc:spChg>
        <pc:spChg chg="del">
          <ac:chgData name="회준 권" userId="153f747a6b293dfc" providerId="LiveId" clId="{C16534DB-8C3F-4F49-880B-A5205165DDA6}" dt="2023-05-08T07:09:38.809" v="887" actId="478"/>
          <ac:spMkLst>
            <pc:docMk/>
            <pc:sldMk cId="907634963" sldId="301"/>
            <ac:spMk id="22" creationId="{AEF078B7-3767-BBFB-CFF3-EA8C387E6203}"/>
          </ac:spMkLst>
        </pc:spChg>
        <pc:spChg chg="del">
          <ac:chgData name="회준 권" userId="153f747a6b293dfc" providerId="LiveId" clId="{C16534DB-8C3F-4F49-880B-A5205165DDA6}" dt="2023-05-08T07:09:38.809" v="887" actId="478"/>
          <ac:spMkLst>
            <pc:docMk/>
            <pc:sldMk cId="907634963" sldId="301"/>
            <ac:spMk id="23" creationId="{47714595-A669-65B6-99FA-0C8945BAFCD4}"/>
          </ac:spMkLst>
        </pc:spChg>
        <pc:spChg chg="del">
          <ac:chgData name="회준 권" userId="153f747a6b293dfc" providerId="LiveId" clId="{C16534DB-8C3F-4F49-880B-A5205165DDA6}" dt="2023-05-08T07:09:38.809" v="887" actId="478"/>
          <ac:spMkLst>
            <pc:docMk/>
            <pc:sldMk cId="907634963" sldId="301"/>
            <ac:spMk id="25" creationId="{BA6C68FA-71F2-DC84-6E50-8A0DA53A9E8C}"/>
          </ac:spMkLst>
        </pc:spChg>
        <pc:spChg chg="del">
          <ac:chgData name="회준 권" userId="153f747a6b293dfc" providerId="LiveId" clId="{C16534DB-8C3F-4F49-880B-A5205165DDA6}" dt="2023-05-08T07:09:38.809" v="887" actId="478"/>
          <ac:spMkLst>
            <pc:docMk/>
            <pc:sldMk cId="907634963" sldId="301"/>
            <ac:spMk id="26" creationId="{CDAFA360-FDA8-11BA-9649-ACB11A33B4E3}"/>
          </ac:spMkLst>
        </pc:spChg>
        <pc:spChg chg="add del mod">
          <ac:chgData name="회준 권" userId="153f747a6b293dfc" providerId="LiveId" clId="{C16534DB-8C3F-4F49-880B-A5205165DDA6}" dt="2023-05-08T08:58:34.591" v="1330" actId="478"/>
          <ac:spMkLst>
            <pc:docMk/>
            <pc:sldMk cId="907634963" sldId="301"/>
            <ac:spMk id="42" creationId="{AF35E920-0502-8666-77B2-57F735DA2335}"/>
          </ac:spMkLst>
        </pc:spChg>
        <pc:spChg chg="add mod">
          <ac:chgData name="회준 권" userId="153f747a6b293dfc" providerId="LiveId" clId="{C16534DB-8C3F-4F49-880B-A5205165DDA6}" dt="2023-05-08T08:59:02.597" v="1366" actId="113"/>
          <ac:spMkLst>
            <pc:docMk/>
            <pc:sldMk cId="907634963" sldId="301"/>
            <ac:spMk id="44" creationId="{1A69F2A0-B8F4-2C53-C21E-C3AB4697DDD8}"/>
          </ac:spMkLst>
        </pc:spChg>
        <pc:spChg chg="add mod">
          <ac:chgData name="회준 권" userId="153f747a6b293dfc" providerId="LiveId" clId="{C16534DB-8C3F-4F49-880B-A5205165DDA6}" dt="2023-05-08T09:18:25.390" v="1464" actId="1076"/>
          <ac:spMkLst>
            <pc:docMk/>
            <pc:sldMk cId="907634963" sldId="301"/>
            <ac:spMk id="45" creationId="{0A11C88D-2C47-6583-EE45-7D0D8ED3FE1E}"/>
          </ac:spMkLst>
        </pc:spChg>
        <pc:spChg chg="add mod">
          <ac:chgData name="회준 권" userId="153f747a6b293dfc" providerId="LiveId" clId="{C16534DB-8C3F-4F49-880B-A5205165DDA6}" dt="2023-05-08T09:00:36.949" v="1412" actId="207"/>
          <ac:spMkLst>
            <pc:docMk/>
            <pc:sldMk cId="907634963" sldId="301"/>
            <ac:spMk id="48" creationId="{F4E55171-E3C7-9AD8-135C-A20CC1B73DB1}"/>
          </ac:spMkLst>
        </pc:spChg>
        <pc:spChg chg="add mod">
          <ac:chgData name="회준 권" userId="153f747a6b293dfc" providerId="LiveId" clId="{C16534DB-8C3F-4F49-880B-A5205165DDA6}" dt="2023-05-08T09:00:40.220" v="1413" actId="207"/>
          <ac:spMkLst>
            <pc:docMk/>
            <pc:sldMk cId="907634963" sldId="301"/>
            <ac:spMk id="49" creationId="{927941FD-D207-65E3-8F2C-4174DAD79159}"/>
          </ac:spMkLst>
        </pc:spChg>
        <pc:spChg chg="add mod">
          <ac:chgData name="회준 권" userId="153f747a6b293dfc" providerId="LiveId" clId="{C16534DB-8C3F-4F49-880B-A5205165DDA6}" dt="2023-05-08T08:59:06.792" v="1368" actId="1076"/>
          <ac:spMkLst>
            <pc:docMk/>
            <pc:sldMk cId="907634963" sldId="301"/>
            <ac:spMk id="50" creationId="{3F1B6315-61BF-E1D6-DDFD-8F6EDA29D9C8}"/>
          </ac:spMkLst>
        </pc:spChg>
        <pc:spChg chg="add mod">
          <ac:chgData name="회준 권" userId="153f747a6b293dfc" providerId="LiveId" clId="{C16534DB-8C3F-4F49-880B-A5205165DDA6}" dt="2023-05-08T09:18:25.390" v="1464" actId="1076"/>
          <ac:spMkLst>
            <pc:docMk/>
            <pc:sldMk cId="907634963" sldId="301"/>
            <ac:spMk id="52" creationId="{FE6A4954-AAD4-B363-F4FA-5555D61FF169}"/>
          </ac:spMkLst>
        </pc:spChg>
        <pc:spChg chg="add mod">
          <ac:chgData name="회준 권" userId="153f747a6b293dfc" providerId="LiveId" clId="{C16534DB-8C3F-4F49-880B-A5205165DDA6}" dt="2023-05-08T09:18:22.270" v="1463" actId="1076"/>
          <ac:spMkLst>
            <pc:docMk/>
            <pc:sldMk cId="907634963" sldId="301"/>
            <ac:spMk id="53" creationId="{EA49E227-1680-625E-2593-8565123CCD92}"/>
          </ac:spMkLst>
        </pc:spChg>
        <pc:spChg chg="add mod">
          <ac:chgData name="회준 권" userId="153f747a6b293dfc" providerId="LiveId" clId="{C16534DB-8C3F-4F49-880B-A5205165DDA6}" dt="2023-05-08T09:18:22.270" v="1463" actId="1076"/>
          <ac:spMkLst>
            <pc:docMk/>
            <pc:sldMk cId="907634963" sldId="301"/>
            <ac:spMk id="56" creationId="{A54A8611-EE83-0CE7-2CEA-EE0FA600B653}"/>
          </ac:spMkLst>
        </pc:spChg>
        <pc:spChg chg="add mod">
          <ac:chgData name="회준 권" userId="153f747a6b293dfc" providerId="LiveId" clId="{C16534DB-8C3F-4F49-880B-A5205165DDA6}" dt="2023-05-08T09:41:38.225" v="1628" actId="207"/>
          <ac:spMkLst>
            <pc:docMk/>
            <pc:sldMk cId="907634963" sldId="301"/>
            <ac:spMk id="57" creationId="{D91F6D1E-C434-DC57-5325-20E9662204AA}"/>
          </ac:spMkLst>
        </pc:spChg>
        <pc:grpChg chg="del">
          <ac:chgData name="회준 권" userId="153f747a6b293dfc" providerId="LiveId" clId="{C16534DB-8C3F-4F49-880B-A5205165DDA6}" dt="2023-05-08T07:09:38.809" v="887" actId="478"/>
          <ac:grpSpMkLst>
            <pc:docMk/>
            <pc:sldMk cId="907634963" sldId="301"/>
            <ac:grpSpMk id="35" creationId="{B7DD91E5-E299-BAB2-2E58-05300E35CB99}"/>
          </ac:grpSpMkLst>
        </pc:grpChg>
        <pc:grpChg chg="del">
          <ac:chgData name="회준 권" userId="153f747a6b293dfc" providerId="LiveId" clId="{C16534DB-8C3F-4F49-880B-A5205165DDA6}" dt="2023-05-08T07:09:38.809" v="887" actId="478"/>
          <ac:grpSpMkLst>
            <pc:docMk/>
            <pc:sldMk cId="907634963" sldId="301"/>
            <ac:grpSpMk id="66" creationId="{423BFBFF-D725-D35B-4242-AF137F959187}"/>
          </ac:grpSpMkLst>
        </pc:grpChg>
        <pc:graphicFrameChg chg="add mod modGraphic">
          <ac:chgData name="회준 권" userId="153f747a6b293dfc" providerId="LiveId" clId="{C16534DB-8C3F-4F49-880B-A5205165DDA6}" dt="2023-05-08T08:58:18.770" v="1323" actId="1076"/>
          <ac:graphicFrameMkLst>
            <pc:docMk/>
            <pc:sldMk cId="907634963" sldId="301"/>
            <ac:graphicFrameMk id="24" creationId="{DE61CEE2-5AF9-7CD3-ACB6-7D16004C51A3}"/>
          </ac:graphicFrameMkLst>
        </pc:graphicFrameChg>
        <pc:graphicFrameChg chg="add mod modGraphic">
          <ac:chgData name="회준 권" userId="153f747a6b293dfc" providerId="LiveId" clId="{C16534DB-8C3F-4F49-880B-A5205165DDA6}" dt="2023-05-08T08:58:18.770" v="1323" actId="1076"/>
          <ac:graphicFrameMkLst>
            <pc:docMk/>
            <pc:sldMk cId="907634963" sldId="301"/>
            <ac:graphicFrameMk id="27" creationId="{DC25C461-BA53-72E1-B2AA-F07AB00690EE}"/>
          </ac:graphicFrameMkLst>
        </pc:graphicFrameChg>
        <pc:graphicFrameChg chg="add mod modGraphic">
          <ac:chgData name="회준 권" userId="153f747a6b293dfc" providerId="LiveId" clId="{C16534DB-8C3F-4F49-880B-A5205165DDA6}" dt="2023-05-08T08:58:18.770" v="1323" actId="1076"/>
          <ac:graphicFrameMkLst>
            <pc:docMk/>
            <pc:sldMk cId="907634963" sldId="301"/>
            <ac:graphicFrameMk id="31" creationId="{A6C142FF-9F59-2286-8E0E-842F9BE2FEA6}"/>
          </ac:graphicFrameMkLst>
        </pc:graphicFrameChg>
        <pc:graphicFrameChg chg="add mod modGraphic">
          <ac:chgData name="회준 권" userId="153f747a6b293dfc" providerId="LiveId" clId="{C16534DB-8C3F-4F49-880B-A5205165DDA6}" dt="2023-05-08T08:59:40.632" v="1375" actId="14100"/>
          <ac:graphicFrameMkLst>
            <pc:docMk/>
            <pc:sldMk cId="907634963" sldId="301"/>
            <ac:graphicFrameMk id="36" creationId="{267A3169-B5EF-42D6-F911-3110C1E2D5BE}"/>
          </ac:graphicFrameMkLst>
        </pc:graphicFrameChg>
        <pc:picChg chg="add mod">
          <ac:chgData name="회준 권" userId="153f747a6b293dfc" providerId="LiveId" clId="{C16534DB-8C3F-4F49-880B-A5205165DDA6}" dt="2023-05-08T08:58:13.737" v="1321" actId="1076"/>
          <ac:picMkLst>
            <pc:docMk/>
            <pc:sldMk cId="907634963" sldId="301"/>
            <ac:picMk id="15" creationId="{30CCAFC7-1CFD-B7C1-129F-A499424C11D2}"/>
          </ac:picMkLst>
        </pc:picChg>
        <pc:picChg chg="add mod">
          <ac:chgData name="회준 권" userId="153f747a6b293dfc" providerId="LiveId" clId="{C16534DB-8C3F-4F49-880B-A5205165DDA6}" dt="2023-05-08T08:58:13.737" v="1321" actId="1076"/>
          <ac:picMkLst>
            <pc:docMk/>
            <pc:sldMk cId="907634963" sldId="301"/>
            <ac:picMk id="16" creationId="{725537DC-C836-68DB-DF12-FF4176C7B595}"/>
          </ac:picMkLst>
        </pc:picChg>
        <pc:picChg chg="add mod">
          <ac:chgData name="회준 권" userId="153f747a6b293dfc" providerId="LiveId" clId="{C16534DB-8C3F-4F49-880B-A5205165DDA6}" dt="2023-05-08T08:58:18.770" v="1323" actId="1076"/>
          <ac:picMkLst>
            <pc:docMk/>
            <pc:sldMk cId="907634963" sldId="301"/>
            <ac:picMk id="19" creationId="{B3F0378C-E19F-1CE0-27FD-01DD391B30CF}"/>
          </ac:picMkLst>
        </pc:picChg>
        <pc:picChg chg="add mod">
          <ac:chgData name="회준 권" userId="153f747a6b293dfc" providerId="LiveId" clId="{C16534DB-8C3F-4F49-880B-A5205165DDA6}" dt="2023-05-08T08:58:25.526" v="1327" actId="1037"/>
          <ac:picMkLst>
            <pc:docMk/>
            <pc:sldMk cId="907634963" sldId="301"/>
            <ac:picMk id="21" creationId="{3484D38F-5DFE-7375-6BC0-9A337CFDAB00}"/>
          </ac:picMkLst>
        </pc:picChg>
        <pc:picChg chg="add mod">
          <ac:chgData name="회준 권" userId="153f747a6b293dfc" providerId="LiveId" clId="{C16534DB-8C3F-4F49-880B-A5205165DDA6}" dt="2023-05-08T08:58:18.770" v="1323" actId="1076"/>
          <ac:picMkLst>
            <pc:docMk/>
            <pc:sldMk cId="907634963" sldId="301"/>
            <ac:picMk id="30" creationId="{C4E7A214-3F84-621F-3117-42A685979002}"/>
          </ac:picMkLst>
        </pc:picChg>
        <pc:picChg chg="add del mod">
          <ac:chgData name="회준 권" userId="153f747a6b293dfc" providerId="LiveId" clId="{C16534DB-8C3F-4F49-880B-A5205165DDA6}" dt="2023-05-08T08:53:22.135" v="1194" actId="478"/>
          <ac:picMkLst>
            <pc:docMk/>
            <pc:sldMk cId="907634963" sldId="301"/>
            <ac:picMk id="33" creationId="{DF40194D-AF50-D2E1-F8DE-3F72BF8DFB2D}"/>
          </ac:picMkLst>
        </pc:picChg>
        <pc:picChg chg="add mod">
          <ac:chgData name="회준 권" userId="153f747a6b293dfc" providerId="LiveId" clId="{C16534DB-8C3F-4F49-880B-A5205165DDA6}" dt="2023-05-08T08:59:38.979" v="1374" actId="14100"/>
          <ac:picMkLst>
            <pc:docMk/>
            <pc:sldMk cId="907634963" sldId="301"/>
            <ac:picMk id="40" creationId="{986A993A-76D1-A0ED-4597-4DD6DE3E30F0}"/>
          </ac:picMkLst>
        </pc:picChg>
        <pc:picChg chg="add mod">
          <ac:chgData name="회준 권" userId="153f747a6b293dfc" providerId="LiveId" clId="{C16534DB-8C3F-4F49-880B-A5205165DDA6}" dt="2023-05-08T09:18:25.390" v="1464" actId="1076"/>
          <ac:picMkLst>
            <pc:docMk/>
            <pc:sldMk cId="907634963" sldId="301"/>
            <ac:picMk id="46" creationId="{BCEDC139-2CE9-F191-6C36-4B0F60C7640B}"/>
          </ac:picMkLst>
        </pc:picChg>
        <pc:picChg chg="del">
          <ac:chgData name="회준 권" userId="153f747a6b293dfc" providerId="LiveId" clId="{C16534DB-8C3F-4F49-880B-A5205165DDA6}" dt="2023-05-08T07:09:38.809" v="887" actId="478"/>
          <ac:picMkLst>
            <pc:docMk/>
            <pc:sldMk cId="907634963" sldId="301"/>
            <ac:picMk id="47" creationId="{38EAE918-77C3-5F58-1661-0FAFC84AED6E}"/>
          </ac:picMkLst>
        </pc:picChg>
        <pc:picChg chg="add mod">
          <ac:chgData name="회준 권" userId="153f747a6b293dfc" providerId="LiveId" clId="{C16534DB-8C3F-4F49-880B-A5205165DDA6}" dt="2023-05-08T08:59:06.792" v="1368" actId="1076"/>
          <ac:picMkLst>
            <pc:docMk/>
            <pc:sldMk cId="907634963" sldId="301"/>
            <ac:picMk id="51" creationId="{C9A85351-FF24-2D76-B34D-052E5D9FE6E9}"/>
          </ac:picMkLst>
        </pc:picChg>
        <pc:picChg chg="add mod">
          <ac:chgData name="회준 권" userId="153f747a6b293dfc" providerId="LiveId" clId="{C16534DB-8C3F-4F49-880B-A5205165DDA6}" dt="2023-05-08T09:18:22.270" v="1463" actId="1076"/>
          <ac:picMkLst>
            <pc:docMk/>
            <pc:sldMk cId="907634963" sldId="301"/>
            <ac:picMk id="55" creationId="{471C085D-A057-62DA-7097-875412B5231D}"/>
          </ac:picMkLst>
        </pc:picChg>
        <pc:picChg chg="add mod">
          <ac:chgData name="회준 권" userId="153f747a6b293dfc" providerId="LiveId" clId="{C16534DB-8C3F-4F49-880B-A5205165DDA6}" dt="2023-05-08T08:58:40.482" v="1332" actId="1076"/>
          <ac:picMkLst>
            <pc:docMk/>
            <pc:sldMk cId="907634963" sldId="301"/>
            <ac:picMk id="1026" creationId="{D50DD843-D308-3B92-F8BC-4EBA4DB53DBC}"/>
          </ac:picMkLst>
        </pc:picChg>
        <pc:picChg chg="add del">
          <ac:chgData name="회준 권" userId="153f747a6b293dfc" providerId="LiveId" clId="{C16534DB-8C3F-4F49-880B-A5205165DDA6}" dt="2023-05-08T08:57:32.776" v="1297" actId="478"/>
          <ac:picMkLst>
            <pc:docMk/>
            <pc:sldMk cId="907634963" sldId="301"/>
            <ac:picMk id="1028" creationId="{FA0E6C2D-1504-FA00-29F2-71AD72E40ED1}"/>
          </ac:picMkLst>
        </pc:picChg>
      </pc:sldChg>
      <pc:sldChg chg="addSp delSp modSp new add del mod">
        <pc:chgData name="회준 권" userId="153f747a6b293dfc" providerId="LiveId" clId="{C16534DB-8C3F-4F49-880B-A5205165DDA6}" dt="2023-05-08T07:29:31.295" v="962" actId="2696"/>
        <pc:sldMkLst>
          <pc:docMk/>
          <pc:sldMk cId="860850655" sldId="302"/>
        </pc:sldMkLst>
        <pc:spChg chg="add del mod">
          <ac:chgData name="회준 권" userId="153f747a6b293dfc" providerId="LiveId" clId="{C16534DB-8C3F-4F49-880B-A5205165DDA6}" dt="2023-05-08T07:28:44.984" v="957" actId="120"/>
          <ac:spMkLst>
            <pc:docMk/>
            <pc:sldMk cId="860850655" sldId="302"/>
            <ac:spMk id="3" creationId="{C088A140-BE4D-00BE-C085-A81A3DB91F46}"/>
          </ac:spMkLst>
        </pc:spChg>
        <pc:spChg chg="add mod">
          <ac:chgData name="회준 권" userId="153f747a6b293dfc" providerId="LiveId" clId="{C16534DB-8C3F-4F49-880B-A5205165DDA6}" dt="2023-05-08T07:28:41.970" v="946"/>
          <ac:spMkLst>
            <pc:docMk/>
            <pc:sldMk cId="860850655" sldId="302"/>
            <ac:spMk id="4" creationId="{C088A140-BE4D-00BE-C085-A81A3DB91F46}"/>
          </ac:spMkLst>
        </pc:spChg>
        <pc:spChg chg="add del mod">
          <ac:chgData name="회준 권" userId="153f747a6b293dfc" providerId="LiveId" clId="{C16534DB-8C3F-4F49-880B-A5205165DDA6}" dt="2023-05-08T07:28:41.556" v="944" actId="22"/>
          <ac:spMkLst>
            <pc:docMk/>
            <pc:sldMk cId="860850655" sldId="302"/>
            <ac:spMk id="6" creationId="{56EB08BC-78B2-44A2-0FA4-2BF8EAAC5FC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153f747a6b293dfc/Dissertation/HIRA%20&#4363;&#4449;&#4535;&#4361;&#4449;&#4540;&#4359;&#4455;&#4540;&#4364;&#4469;&#4523;&#4357;&#4461;&#4359;&#4469;&#4368;&#4457;&#4540;&#4352;&#4456;/&#4366;&#4469;&#4357;&#4461;&#4359;&#4469;&#4363;&#4455;&#4523;&#4369;&#4455;&#4540;&#4352;&#4466;&#4523;&#4364;&#4467;&#4540;&#4352;&#4449;&#4363;&#4466;&#45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GB" sz="1400" b="1" dirty="0">
                <a:solidFill>
                  <a:schemeClr val="tx1"/>
                </a:solidFill>
                <a:latin typeface="Times New Roman" panose="02020603050405020304" pitchFamily="18" charset="0"/>
                <a:cs typeface="Times New Roman" panose="02020603050405020304" pitchFamily="18" charset="0"/>
              </a:rPr>
              <a:t>HIRA,</a:t>
            </a:r>
            <a:r>
              <a:rPr lang="en-GB" sz="1400" b="1" baseline="0" dirty="0">
                <a:solidFill>
                  <a:schemeClr val="tx1"/>
                </a:solidFill>
                <a:latin typeface="Times New Roman" panose="02020603050405020304" pitchFamily="18" charset="0"/>
                <a:cs typeface="Times New Roman" panose="02020603050405020304" pitchFamily="18" charset="0"/>
              </a:rPr>
              <a:t> </a:t>
            </a:r>
            <a:r>
              <a:rPr lang="en-GB" sz="1400" b="1" dirty="0">
                <a:solidFill>
                  <a:schemeClr val="tx1"/>
                </a:solidFill>
                <a:latin typeface="Times New Roman" panose="02020603050405020304" pitchFamily="18" charset="0"/>
                <a:cs typeface="Times New Roman" panose="02020603050405020304" pitchFamily="18" charset="0"/>
              </a:rPr>
              <a:t>cancer charges fee 2013-2019 </a:t>
            </a:r>
          </a:p>
        </c:rich>
      </c:tx>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ko-KR"/>
        </a:p>
      </c:txPr>
    </c:title>
    <c:autoTitleDeleted val="0"/>
    <c:plotArea>
      <c:layout/>
      <c:barChart>
        <c:barDir val="col"/>
        <c:grouping val="clustered"/>
        <c:varyColors val="0"/>
        <c:ser>
          <c:idx val="0"/>
          <c:order val="0"/>
          <c:tx>
            <c:strRef>
              <c:f>[치료비연평균증가율.xlsx]암상병!$A$8</c:f>
              <c:strCache>
                <c:ptCount val="1"/>
                <c:pt idx="0">
                  <c:v>Cancer Treatment fee</c:v>
                </c:pt>
              </c:strCache>
            </c:strRef>
          </c:tx>
          <c:spPr>
            <a:solidFill>
              <a:schemeClr val="accent1">
                <a:lumMod val="50000"/>
              </a:schemeClr>
            </a:solidFill>
            <a:ln>
              <a:noFill/>
            </a:ln>
            <a:effectLst/>
          </c:spPr>
          <c:invertIfNegative val="0"/>
          <c:trendline>
            <c:spPr>
              <a:ln w="19050" cap="rnd">
                <a:solidFill>
                  <a:schemeClr val="accent1"/>
                </a:solidFill>
                <a:prstDash val="sysDot"/>
              </a:ln>
              <a:effectLst/>
            </c:spPr>
            <c:trendlineType val="linear"/>
            <c:dispRSqr val="0"/>
            <c:dispEq val="0"/>
          </c:trendline>
          <c:cat>
            <c:numRef>
              <c:f>[치료비연평균증가율.xlsx]암상병!$B$1:$H$1</c:f>
              <c:numCache>
                <c:formatCode>General</c:formatCode>
                <c:ptCount val="7"/>
                <c:pt idx="0">
                  <c:v>2013</c:v>
                </c:pt>
                <c:pt idx="1">
                  <c:v>2014</c:v>
                </c:pt>
                <c:pt idx="2">
                  <c:v>2015</c:v>
                </c:pt>
                <c:pt idx="3">
                  <c:v>2016</c:v>
                </c:pt>
                <c:pt idx="4">
                  <c:v>2017</c:v>
                </c:pt>
                <c:pt idx="5">
                  <c:v>2018</c:v>
                </c:pt>
                <c:pt idx="6">
                  <c:v>2019</c:v>
                </c:pt>
              </c:numCache>
            </c:numRef>
          </c:cat>
          <c:val>
            <c:numRef>
              <c:f>[치료비연평균증가율.xlsx]암상병!$B$8:$H$8</c:f>
              <c:numCache>
                <c:formatCode>[$$-409]#,##0</c:formatCode>
                <c:ptCount val="7"/>
                <c:pt idx="0">
                  <c:v>3687431777.7889395</c:v>
                </c:pt>
                <c:pt idx="1">
                  <c:v>4100911640.145473</c:v>
                </c:pt>
                <c:pt idx="2">
                  <c:v>4111775692.7407384</c:v>
                </c:pt>
                <c:pt idx="3">
                  <c:v>4603268399.4536409</c:v>
                </c:pt>
                <c:pt idx="4">
                  <c:v>5276749766.0728188</c:v>
                </c:pt>
                <c:pt idx="5">
                  <c:v>6122264178.0970039</c:v>
                </c:pt>
                <c:pt idx="6">
                  <c:v>6416947966.3153572</c:v>
                </c:pt>
              </c:numCache>
            </c:numRef>
          </c:val>
          <c:extLst xmlns:c16r2="http://schemas.microsoft.com/office/drawing/2015/06/chart">
            <c:ext xmlns:c16="http://schemas.microsoft.com/office/drawing/2014/chart" uri="{C3380CC4-5D6E-409C-BE32-E72D297353CC}">
              <c16:uniqueId val="{00000001-2617-A642-81E3-811EAF4D01A5}"/>
            </c:ext>
          </c:extLst>
        </c:ser>
        <c:ser>
          <c:idx val="1"/>
          <c:order val="1"/>
          <c:tx>
            <c:strRef>
              <c:f>[치료비연평균증가율.xlsx]암상병!$A$9</c:f>
              <c:strCache>
                <c:ptCount val="1"/>
                <c:pt idx="0">
                  <c:v>Co-Pay</c:v>
                </c:pt>
              </c:strCache>
            </c:strRef>
          </c:tx>
          <c:spPr>
            <a:solidFill>
              <a:schemeClr val="accent2">
                <a:lumMod val="75000"/>
              </a:schemeClr>
            </a:solidFill>
            <a:ln>
              <a:noFill/>
            </a:ln>
            <a:effectLst/>
          </c:spPr>
          <c:invertIfNegative val="0"/>
          <c:trendline>
            <c:spPr>
              <a:ln w="19050" cap="rnd">
                <a:solidFill>
                  <a:schemeClr val="accent2"/>
                </a:solidFill>
                <a:prstDash val="sysDot"/>
              </a:ln>
              <a:effectLst/>
            </c:spPr>
            <c:trendlineType val="linear"/>
            <c:dispRSqr val="0"/>
            <c:dispEq val="0"/>
          </c:trendline>
          <c:cat>
            <c:numRef>
              <c:f>[치료비연평균증가율.xlsx]암상병!$B$1:$H$1</c:f>
              <c:numCache>
                <c:formatCode>General</c:formatCode>
                <c:ptCount val="7"/>
                <c:pt idx="0">
                  <c:v>2013</c:v>
                </c:pt>
                <c:pt idx="1">
                  <c:v>2014</c:v>
                </c:pt>
                <c:pt idx="2">
                  <c:v>2015</c:v>
                </c:pt>
                <c:pt idx="3">
                  <c:v>2016</c:v>
                </c:pt>
                <c:pt idx="4">
                  <c:v>2017</c:v>
                </c:pt>
                <c:pt idx="5">
                  <c:v>2018</c:v>
                </c:pt>
                <c:pt idx="6">
                  <c:v>2019</c:v>
                </c:pt>
              </c:numCache>
            </c:numRef>
          </c:cat>
          <c:val>
            <c:numRef>
              <c:f>[치료비연평균증가율.xlsx]암상병!$B$9:$H$9</c:f>
              <c:numCache>
                <c:formatCode>[$$-409]#,##0</c:formatCode>
                <c:ptCount val="7"/>
                <c:pt idx="0">
                  <c:v>3412954412.1858563</c:v>
                </c:pt>
                <c:pt idx="1">
                  <c:v>3799767892.1965213</c:v>
                </c:pt>
                <c:pt idx="2">
                  <c:v>3760277155.8964934</c:v>
                </c:pt>
                <c:pt idx="3">
                  <c:v>4183380436.7594209</c:v>
                </c:pt>
                <c:pt idx="4">
                  <c:v>4774231477.5670509</c:v>
                </c:pt>
                <c:pt idx="5">
                  <c:v>5506265158.5255051</c:v>
                </c:pt>
                <c:pt idx="6">
                  <c:v>5717017082.993886</c:v>
                </c:pt>
              </c:numCache>
            </c:numRef>
          </c:val>
          <c:extLst xmlns:c16r2="http://schemas.microsoft.com/office/drawing/2015/06/chart">
            <c:ext xmlns:c16="http://schemas.microsoft.com/office/drawing/2014/chart" uri="{C3380CC4-5D6E-409C-BE32-E72D297353CC}">
              <c16:uniqueId val="{00000003-2617-A642-81E3-811EAF4D01A5}"/>
            </c:ext>
          </c:extLst>
        </c:ser>
        <c:ser>
          <c:idx val="2"/>
          <c:order val="2"/>
          <c:tx>
            <c:strRef>
              <c:f>[치료비연평균증가율.xlsx]암상병!$A$10</c:f>
              <c:strCache>
                <c:ptCount val="1"/>
                <c:pt idx="0">
                  <c:v>Total</c:v>
                </c:pt>
              </c:strCache>
            </c:strRef>
          </c:tx>
          <c:spPr>
            <a:solidFill>
              <a:schemeClr val="accent4">
                <a:lumMod val="75000"/>
              </a:schemeClr>
            </a:solidFill>
            <a:ln>
              <a:noFill/>
            </a:ln>
            <a:effectLst/>
          </c:spPr>
          <c:invertIfNegative val="0"/>
          <c:trendline>
            <c:spPr>
              <a:ln w="19050" cap="rnd">
                <a:solidFill>
                  <a:srgbClr val="BF9000"/>
                </a:solidFill>
                <a:prstDash val="sysDot"/>
              </a:ln>
              <a:effectLst/>
            </c:spPr>
            <c:trendlineType val="linear"/>
            <c:dispRSqr val="0"/>
            <c:dispEq val="0"/>
          </c:trendline>
          <c:cat>
            <c:numRef>
              <c:f>[치료비연평균증가율.xlsx]암상병!$B$1:$H$1</c:f>
              <c:numCache>
                <c:formatCode>General</c:formatCode>
                <c:ptCount val="7"/>
                <c:pt idx="0">
                  <c:v>2013</c:v>
                </c:pt>
                <c:pt idx="1">
                  <c:v>2014</c:v>
                </c:pt>
                <c:pt idx="2">
                  <c:v>2015</c:v>
                </c:pt>
                <c:pt idx="3">
                  <c:v>2016</c:v>
                </c:pt>
                <c:pt idx="4">
                  <c:v>2017</c:v>
                </c:pt>
                <c:pt idx="5">
                  <c:v>2018</c:v>
                </c:pt>
                <c:pt idx="6">
                  <c:v>2019</c:v>
                </c:pt>
              </c:numCache>
            </c:numRef>
          </c:cat>
          <c:val>
            <c:numRef>
              <c:f>[치료비연평균증가율.xlsx]암상병!$B$10:$H$10</c:f>
              <c:numCache>
                <c:formatCode>[$$-409]#,##0</c:formatCode>
                <c:ptCount val="7"/>
                <c:pt idx="0">
                  <c:v>7100386189.9747953</c:v>
                </c:pt>
                <c:pt idx="1">
                  <c:v>7900679532.3419943</c:v>
                </c:pt>
                <c:pt idx="2">
                  <c:v>7872052848.6372318</c:v>
                </c:pt>
                <c:pt idx="3">
                  <c:v>8786648836.2130623</c:v>
                </c:pt>
                <c:pt idx="4">
                  <c:v>10050981243.63987</c:v>
                </c:pt>
                <c:pt idx="5">
                  <c:v>11628529336.622509</c:v>
                </c:pt>
                <c:pt idx="6">
                  <c:v>12133965049.309242</c:v>
                </c:pt>
              </c:numCache>
            </c:numRef>
          </c:val>
          <c:extLst xmlns:c16r2="http://schemas.microsoft.com/office/drawing/2015/06/chart">
            <c:ext xmlns:c16="http://schemas.microsoft.com/office/drawing/2014/chart" uri="{C3380CC4-5D6E-409C-BE32-E72D297353CC}">
              <c16:uniqueId val="{00000005-2617-A642-81E3-811EAF4D01A5}"/>
            </c:ext>
          </c:extLst>
        </c:ser>
        <c:dLbls>
          <c:showLegendKey val="0"/>
          <c:showVal val="0"/>
          <c:showCatName val="0"/>
          <c:showSerName val="0"/>
          <c:showPercent val="0"/>
          <c:showBubbleSize val="0"/>
        </c:dLbls>
        <c:gapWidth val="219"/>
        <c:overlap val="-27"/>
        <c:axId val="423077848"/>
        <c:axId val="423076280"/>
      </c:barChart>
      <c:catAx>
        <c:axId val="4230778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423076280"/>
        <c:crosses val="autoZero"/>
        <c:auto val="1"/>
        <c:lblAlgn val="ctr"/>
        <c:lblOffset val="100"/>
        <c:noMultiLvlLbl val="0"/>
      </c:catAx>
      <c:valAx>
        <c:axId val="423076280"/>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crossAx val="423077848"/>
        <c:crosses val="autoZero"/>
        <c:crossBetween val="between"/>
      </c:valAx>
      <c:spPr>
        <a:noFill/>
        <a:ln>
          <a:noFill/>
        </a:ln>
        <a:effectLst/>
      </c:spPr>
    </c:plotArea>
    <c:legend>
      <c:legendPos val="b"/>
      <c:legendEntry>
        <c:idx val="3"/>
        <c:delete val="1"/>
      </c:legendEntry>
      <c:legendEntry>
        <c:idx val="4"/>
        <c:delete val="1"/>
      </c:legendEntry>
      <c:legendEntry>
        <c:idx val="5"/>
        <c:delete val="1"/>
      </c:legendEntry>
      <c:layout/>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ko-KR"/>
        </a:p>
      </c:txPr>
    </c:legend>
    <c:plotVisOnly val="1"/>
    <c:dispBlanksAs val="gap"/>
    <c:showDLblsOverMax val="0"/>
  </c:chart>
  <c:spPr>
    <a:noFill/>
    <a:ln>
      <a:noFill/>
    </a:ln>
    <a:effectLst/>
  </c:spPr>
  <c:txPr>
    <a:bodyPr/>
    <a:lstStyle/>
    <a:p>
      <a:pPr>
        <a:defRPr/>
      </a:pPr>
      <a:endParaRPr lang="ko-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B1DF3-146B-F546-A64B-69194451A7F7}" type="datetimeFigureOut">
              <a:rPr lang="x-none" smtClean="0"/>
              <a:t>2023-05-30</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07B53-BCD3-BA48-A9CF-B4493BCDD955}" type="slidenum">
              <a:rPr lang="x-none" smtClean="0"/>
              <a:t>‹#›</a:t>
            </a:fld>
            <a:endParaRPr lang="x-none"/>
          </a:p>
        </p:txBody>
      </p:sp>
    </p:spTree>
    <p:extLst>
      <p:ext uri="{BB962C8B-B14F-4D97-AF65-F5344CB8AC3E}">
        <p14:creationId xmlns:p14="http://schemas.microsoft.com/office/powerpoint/2010/main" val="3595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t>
            </a:r>
            <a:r>
              <a:rPr lang="en-US" dirty="0" err="1"/>
              <a:t>profressor</a:t>
            </a:r>
            <a:r>
              <a:rPr lang="en-US" dirty="0"/>
              <a:t> and </a:t>
            </a:r>
            <a:r>
              <a:rPr lang="en-US" dirty="0" err="1"/>
              <a:t>committe</a:t>
            </a:r>
            <a:r>
              <a:rPr lang="en-US" dirty="0"/>
              <a:t> member</a:t>
            </a:r>
          </a:p>
          <a:p>
            <a:endParaRPr lang="en-US" dirty="0"/>
          </a:p>
          <a:p>
            <a:r>
              <a:rPr lang="en-US" dirty="0"/>
              <a:t>good afternoon today</a:t>
            </a:r>
          </a:p>
          <a:p>
            <a:endParaRPr lang="en-US" dirty="0"/>
          </a:p>
          <a:p>
            <a:r>
              <a:rPr lang="en-US" dirty="0"/>
              <a:t>My name is </a:t>
            </a:r>
            <a:r>
              <a:rPr lang="en-US" dirty="0" err="1"/>
              <a:t>Hoejun</a:t>
            </a:r>
            <a:r>
              <a:rPr lang="en-US" dirty="0"/>
              <a:t> Kwon,  Thank you for joining us for today's final defense for master thesis</a:t>
            </a:r>
          </a:p>
          <a:p>
            <a:endParaRPr lang="en-US" dirty="0"/>
          </a:p>
          <a:p>
            <a:r>
              <a:rPr lang="en-US" dirty="0"/>
              <a:t>I've made some changes to this presentation in response to previous comments.</a:t>
            </a:r>
          </a:p>
          <a:p>
            <a:endParaRPr lang="en-US" dirty="0"/>
          </a:p>
          <a:p>
            <a:r>
              <a:rPr lang="en-US" dirty="0"/>
              <a:t>My thesis topic is “IMPACT OF POPULATION AGING ON CANCER INCIDENCE AND MORTALITY IN SOUTH KOREA :  PROEJCTION MODEL-BASED STUDY”</a:t>
            </a:r>
          </a:p>
          <a:p>
            <a:endParaRPr lang="en-US" dirty="0"/>
          </a:p>
          <a:p>
            <a:r>
              <a:rPr lang="en-US" dirty="0"/>
              <a:t>I'll explain the table of contents on the next page</a:t>
            </a:r>
            <a:endParaRPr lang="x-none" b="0" dirty="0"/>
          </a:p>
        </p:txBody>
      </p:sp>
      <p:sp>
        <p:nvSpPr>
          <p:cNvPr id="4" name="Slide Number Placeholder 3"/>
          <p:cNvSpPr>
            <a:spLocks noGrp="1"/>
          </p:cNvSpPr>
          <p:nvPr>
            <p:ph type="sldNum" sz="quarter" idx="5"/>
          </p:nvPr>
        </p:nvSpPr>
        <p:spPr/>
        <p:txBody>
          <a:bodyPr/>
          <a:lstStyle/>
          <a:p>
            <a:fld id="{4A407B53-BCD3-BA48-A9CF-B4493BCDD955}" type="slidenum">
              <a:rPr lang="x-none" smtClean="0"/>
              <a:t>1</a:t>
            </a:fld>
            <a:endParaRPr lang="x-none"/>
          </a:p>
        </p:txBody>
      </p:sp>
    </p:spTree>
    <p:extLst>
      <p:ext uri="{BB962C8B-B14F-4D97-AF65-F5344CB8AC3E}">
        <p14:creationId xmlns:p14="http://schemas.microsoft.com/office/powerpoint/2010/main" val="411527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Age period cohort to test the validity of the selected cancer types.</a:t>
            </a:r>
          </a:p>
          <a:p>
            <a:endParaRPr lang="x-none" dirty="0"/>
          </a:p>
          <a:p>
            <a:r>
              <a:rPr lang="en-GB" dirty="0"/>
              <a:t>This analysis compares two aspects</a:t>
            </a:r>
          </a:p>
          <a:p>
            <a:endParaRPr lang="en-GB" dirty="0"/>
          </a:p>
          <a:p>
            <a:r>
              <a:rPr lang="en-GB" dirty="0"/>
              <a:t>The first is the difference in incidence and mortality over time, called the cross-sectional age curve.</a:t>
            </a:r>
          </a:p>
          <a:p>
            <a:endParaRPr lang="en-GB" dirty="0"/>
          </a:p>
          <a:p>
            <a:r>
              <a:rPr lang="en-GB" dirty="0"/>
              <a:t>The second is the difference in incidence and mortality rates for an age-cohort, called a longitudinal age curve. </a:t>
            </a:r>
          </a:p>
          <a:p>
            <a:endParaRPr lang="en-GB" dirty="0"/>
          </a:p>
          <a:p>
            <a:r>
              <a:rPr lang="en-GB" dirty="0"/>
              <a:t>This analysis underscores the higher incidence and mortality rates in older demographics for most cancers. </a:t>
            </a:r>
          </a:p>
          <a:p>
            <a:endParaRPr lang="en-GB" dirty="0"/>
          </a:p>
          <a:p>
            <a:r>
              <a:rPr lang="en-GB" dirty="0"/>
              <a:t>As an </a:t>
            </a:r>
            <a:r>
              <a:rPr lang="en-US" dirty="0"/>
              <a:t>figure</a:t>
            </a:r>
            <a:r>
              <a:rPr lang="en-GB" dirty="0"/>
              <a:t>, male </a:t>
            </a:r>
            <a:r>
              <a:rPr lang="en-GB" dirty="0" smtClean="0"/>
              <a:t>stomach</a:t>
            </a:r>
            <a:r>
              <a:rPr lang="en-GB" baseline="0" dirty="0" smtClean="0"/>
              <a:t> </a:t>
            </a:r>
            <a:r>
              <a:rPr lang="en-GB" dirty="0" smtClean="0"/>
              <a:t>cancer </a:t>
            </a:r>
            <a:r>
              <a:rPr lang="en-GB" dirty="0"/>
              <a:t>exhibits an increasing incidence rate over the observation period, with older cohorts within the same period also demonstrating a gradual increase in incidence over time.</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10</a:t>
            </a:fld>
            <a:endParaRPr lang="x-none"/>
          </a:p>
        </p:txBody>
      </p:sp>
    </p:spTree>
    <p:extLst>
      <p:ext uri="{BB962C8B-B14F-4D97-AF65-F5344CB8AC3E}">
        <p14:creationId xmlns:p14="http://schemas.microsoft.com/office/powerpoint/2010/main" val="2743066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However, </a:t>
            </a:r>
            <a:r>
              <a:rPr lang="en-US" dirty="0"/>
              <a:t>different</a:t>
            </a:r>
            <a:r>
              <a:rPr lang="en-GB" dirty="0"/>
              <a:t> trends were observed in cancers like liver cancer in men and cervical cancer in women.</a:t>
            </a:r>
          </a:p>
          <a:p>
            <a:endParaRPr lang="en-GB" dirty="0"/>
          </a:p>
          <a:p>
            <a:r>
              <a:rPr lang="en-GB" dirty="0"/>
              <a:t>Each cancer type has different characteristics. </a:t>
            </a:r>
          </a:p>
          <a:p>
            <a:endParaRPr lang="en-GB" dirty="0"/>
          </a:p>
          <a:p>
            <a:r>
              <a:rPr lang="en-GB" dirty="0"/>
              <a:t>In terms of </a:t>
            </a:r>
            <a:r>
              <a:rPr lang="en-US" dirty="0"/>
              <a:t>male </a:t>
            </a:r>
            <a:r>
              <a:rPr lang="en-GB" dirty="0"/>
              <a:t>liver cancer, while the age-period trend is akin to previously mentioned cancers, the cohort perspective shows a substantial increase in middle-aged cohorts. </a:t>
            </a:r>
          </a:p>
          <a:p>
            <a:endParaRPr lang="en-GB" dirty="0"/>
          </a:p>
          <a:p>
            <a:r>
              <a:rPr lang="en-GB" dirty="0"/>
              <a:t>This suggests a consistently higher incidence and mortality for liver cancer at younger ages compared to other cancers.</a:t>
            </a:r>
          </a:p>
          <a:p>
            <a:endParaRPr lang="en-GB" dirty="0"/>
          </a:p>
          <a:p>
            <a:r>
              <a:rPr lang="en-GB" dirty="0"/>
              <a:t>Contrarily, women present different trends across both age-periods and cohorts.</a:t>
            </a:r>
          </a:p>
          <a:p>
            <a:endParaRPr lang="en-GB" dirty="0"/>
          </a:p>
          <a:p>
            <a:r>
              <a:rPr lang="en-GB" dirty="0"/>
              <a:t>Incidence tends to peak in middle age, while mortality increases in older age groups in the age-period view, but not significantly compared to middle age. </a:t>
            </a:r>
          </a:p>
          <a:p>
            <a:endParaRPr lang="en-GB" dirty="0"/>
          </a:p>
          <a:p>
            <a:r>
              <a:rPr lang="en-GB" dirty="0"/>
              <a:t>From a cohort perspective, similar to liver cancer, a gradual increase in mortality is observed from middle age onwards, despite already high mortality in older cohorts.</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11</a:t>
            </a:fld>
            <a:endParaRPr lang="x-none"/>
          </a:p>
        </p:txBody>
      </p:sp>
    </p:spTree>
    <p:extLst>
      <p:ext uri="{BB962C8B-B14F-4D97-AF65-F5344CB8AC3E}">
        <p14:creationId xmlns:p14="http://schemas.microsoft.com/office/powerpoint/2010/main" val="19137394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wanted to see the difference in </a:t>
            </a:r>
            <a:r>
              <a:rPr lang="en-US" altLang="ko-KR" dirty="0"/>
              <a:t>projection</a:t>
            </a:r>
            <a:r>
              <a:rPr lang="en-GB" dirty="0"/>
              <a:t> </a:t>
            </a:r>
            <a:r>
              <a:rPr lang="en-US" altLang="ko-KR" dirty="0"/>
              <a:t>estimates</a:t>
            </a:r>
            <a:r>
              <a:rPr lang="en-GB" dirty="0"/>
              <a:t> based on the selected cancers. </a:t>
            </a:r>
          </a:p>
          <a:p>
            <a:endParaRPr lang="en-GB" dirty="0"/>
          </a:p>
          <a:p>
            <a:r>
              <a:rPr lang="en-GB" dirty="0"/>
              <a:t>We wanted to compare the two in the following ways</a:t>
            </a:r>
          </a:p>
          <a:p>
            <a:endParaRPr lang="en-GB" dirty="0"/>
          </a:p>
          <a:p>
            <a:pPr marL="285750" indent="-285750">
              <a:buFontTx/>
              <a:buChar char="-"/>
            </a:pPr>
            <a:r>
              <a:rPr lang="x-none" sz="1200" b="1" dirty="0">
                <a:latin typeface="Times New Roman" panose="02020603050405020304" pitchFamily="18" charset="0"/>
                <a:cs typeface="Times New Roman" panose="02020603050405020304" pitchFamily="18" charset="0"/>
              </a:rPr>
              <a:t>Is the pattern of increase or decrease the same across models?</a:t>
            </a:r>
          </a:p>
          <a:p>
            <a:pPr marL="285750" indent="-285750">
              <a:buFontTx/>
              <a:buChar char="-"/>
            </a:pPr>
            <a:endParaRPr lang="x-none" sz="1200" b="1" dirty="0">
              <a:latin typeface="Times New Roman" panose="02020603050405020304" pitchFamily="18" charset="0"/>
              <a:cs typeface="Times New Roman" panose="02020603050405020304" pitchFamily="18" charset="0"/>
            </a:endParaRPr>
          </a:p>
          <a:p>
            <a:pPr marL="285750" indent="-285750">
              <a:buFontTx/>
              <a:buChar char="-"/>
            </a:pPr>
            <a:r>
              <a:rPr lang="x-none" sz="1200" b="1" dirty="0">
                <a:latin typeface="Times New Roman" panose="02020603050405020304" pitchFamily="18" charset="0"/>
                <a:cs typeface="Times New Roman" panose="02020603050405020304" pitchFamily="18" charset="0"/>
              </a:rPr>
              <a:t>Do suggest similar predictions by models</a:t>
            </a:r>
          </a:p>
          <a:p>
            <a:endParaRPr lang="x-none" dirty="0"/>
          </a:p>
          <a:p>
            <a:r>
              <a:rPr lang="en-GB" dirty="0"/>
              <a:t>The following results compare the trend patterns of the model by cancer type for men and women. </a:t>
            </a:r>
          </a:p>
          <a:p>
            <a:endParaRPr lang="en-GB" dirty="0"/>
          </a:p>
          <a:p>
            <a:r>
              <a:rPr lang="en-GB" dirty="0"/>
              <a:t>Here, similar trend means that there is a common increasing or decreasing trend despite differences in the predicted estimates of the models.</a:t>
            </a:r>
          </a:p>
          <a:p>
            <a:endParaRPr lang="en-GB" dirty="0"/>
          </a:p>
          <a:p>
            <a:r>
              <a:rPr lang="en-GB" dirty="0"/>
              <a:t>DIFFERENT TREND means that not only do the models have different predictions, but the trend of each fitted model is a mix of increasing and decreasing. </a:t>
            </a:r>
          </a:p>
          <a:p>
            <a:endParaRPr lang="en-GB" dirty="0"/>
          </a:p>
          <a:p>
            <a:r>
              <a:rPr lang="en-GB" dirty="0"/>
              <a:t>Some cancers showed a similar pattern of projection estimates across models, while others showed different patterns</a:t>
            </a:r>
          </a:p>
          <a:p>
            <a:endParaRPr lang="en-GB" dirty="0"/>
          </a:p>
          <a:p>
            <a:r>
              <a:rPr lang="en-GB" dirty="0"/>
              <a:t>Liver cancer, in particular, showed different patterns of both incidence and mortality in men and women.</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12</a:t>
            </a:fld>
            <a:endParaRPr lang="x-none"/>
          </a:p>
        </p:txBody>
      </p:sp>
    </p:spTree>
    <p:extLst>
      <p:ext uri="{BB962C8B-B14F-4D97-AF65-F5344CB8AC3E}">
        <p14:creationId xmlns:p14="http://schemas.microsoft.com/office/powerpoint/2010/main" val="371885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We'll show examples of each type of trend.</a:t>
            </a:r>
          </a:p>
          <a:p>
            <a:endParaRPr lang="en-US" altLang="ko-KR" dirty="0"/>
          </a:p>
          <a:p>
            <a:r>
              <a:rPr lang="en-US" altLang="ko-KR" dirty="0"/>
              <a:t>These figures are examples of similar trends. </a:t>
            </a:r>
          </a:p>
          <a:p>
            <a:endParaRPr lang="en-US" altLang="ko-KR" dirty="0"/>
          </a:p>
          <a:p>
            <a:r>
              <a:rPr lang="en-US" altLang="ko-KR" dirty="0"/>
              <a:t>There is some variation in the predicted values between models, but all models are showing the same increase or decrease.</a:t>
            </a:r>
          </a:p>
        </p:txBody>
      </p:sp>
      <p:sp>
        <p:nvSpPr>
          <p:cNvPr id="4" name="Slide Number Placeholder 3"/>
          <p:cNvSpPr>
            <a:spLocks noGrp="1"/>
          </p:cNvSpPr>
          <p:nvPr>
            <p:ph type="sldNum" sz="quarter" idx="5"/>
          </p:nvPr>
        </p:nvSpPr>
        <p:spPr/>
        <p:txBody>
          <a:bodyPr/>
          <a:lstStyle/>
          <a:p>
            <a:fld id="{4A407B53-BCD3-BA48-A9CF-B4493BCDD955}" type="slidenum">
              <a:rPr lang="x-none" smtClean="0"/>
              <a:t>13</a:t>
            </a:fld>
            <a:endParaRPr lang="x-none"/>
          </a:p>
        </p:txBody>
      </p:sp>
    </p:spTree>
    <p:extLst>
      <p:ext uri="{BB962C8B-B14F-4D97-AF65-F5344CB8AC3E}">
        <p14:creationId xmlns:p14="http://schemas.microsoft.com/office/powerpoint/2010/main" val="35634759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These figures are examples of different trends. </a:t>
            </a:r>
          </a:p>
          <a:p>
            <a:endParaRPr lang="en-US" altLang="ko-KR" dirty="0"/>
          </a:p>
          <a:p>
            <a:r>
              <a:rPr lang="en-US" altLang="ko-KR" dirty="0"/>
              <a:t>These figures use liver cancer as an example for both men and women. </a:t>
            </a:r>
          </a:p>
          <a:p>
            <a:endParaRPr lang="en-US" altLang="ko-KR" dirty="0"/>
          </a:p>
          <a:p>
            <a:r>
              <a:rPr lang="en-US" altLang="ko-KR" dirty="0"/>
              <a:t>They show different forms of incidence and mortality forecasts, with three different forms of predicted values: increasing, constant, and decreasing. </a:t>
            </a:r>
          </a:p>
        </p:txBody>
      </p:sp>
      <p:sp>
        <p:nvSpPr>
          <p:cNvPr id="4" name="Slide Number Placeholder 3"/>
          <p:cNvSpPr>
            <a:spLocks noGrp="1"/>
          </p:cNvSpPr>
          <p:nvPr>
            <p:ph type="sldNum" sz="quarter" idx="5"/>
          </p:nvPr>
        </p:nvSpPr>
        <p:spPr/>
        <p:txBody>
          <a:bodyPr/>
          <a:lstStyle/>
          <a:p>
            <a:fld id="{4A407B53-BCD3-BA48-A9CF-B4493BCDD955}" type="slidenum">
              <a:rPr lang="x-none" smtClean="0"/>
              <a:t>14</a:t>
            </a:fld>
            <a:endParaRPr lang="x-none"/>
          </a:p>
        </p:txBody>
      </p:sp>
    </p:spTree>
    <p:extLst>
      <p:ext uri="{BB962C8B-B14F-4D97-AF65-F5344CB8AC3E}">
        <p14:creationId xmlns:p14="http://schemas.microsoft.com/office/powerpoint/2010/main" val="6071605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The table shows the characteristics of each model and describes the differences when generating predictions. </a:t>
            </a:r>
          </a:p>
          <a:p>
            <a:endParaRPr lang="en-US" altLang="ko-KR" dirty="0"/>
          </a:p>
          <a:p>
            <a:r>
              <a:rPr lang="en-US" altLang="ko-KR" dirty="0"/>
              <a:t>Here are some general characteristics of the predictions for each model </a:t>
            </a:r>
          </a:p>
          <a:p>
            <a:endParaRPr lang="en-US" altLang="ko-KR" dirty="0"/>
          </a:p>
          <a:p>
            <a:r>
              <a:rPr lang="en-US" altLang="ko-KR" dirty="0"/>
              <a:t>NP models are commonly used to predict long-term trends. They are proven in terms of validity and have good predictive power even with irregular time series data.</a:t>
            </a:r>
          </a:p>
          <a:p>
            <a:endParaRPr lang="en-US" altLang="ko-KR" dirty="0"/>
          </a:p>
          <a:p>
            <a:r>
              <a:rPr lang="en-US" altLang="ko-KR" dirty="0"/>
              <a:t>However, since the validation was limited to overseas data, it is not known whether it is highly predictive for all cancers</a:t>
            </a:r>
            <a:r>
              <a:rPr lang="ko-KR" altLang="en-US" dirty="0"/>
              <a:t> </a:t>
            </a:r>
            <a:r>
              <a:rPr lang="en-US" altLang="ko-KR" dirty="0"/>
              <a:t>in domestic data. </a:t>
            </a:r>
          </a:p>
          <a:p>
            <a:endParaRPr lang="en-US" altLang="ko-KR" dirty="0"/>
          </a:p>
          <a:p>
            <a:r>
              <a:rPr lang="en-US" altLang="ko-KR" dirty="0"/>
              <a:t>Other models have a common disadvantage of being sensitive to irregular patterns, which is why they don't show consistent trend predictions across cancers and may even show errors such as overestimation. </a:t>
            </a:r>
          </a:p>
          <a:p>
            <a:endParaRPr lang="en-US" altLang="ko-KR" dirty="0"/>
          </a:p>
          <a:p>
            <a:r>
              <a:rPr lang="en-US" altLang="ko-KR" dirty="0"/>
              <a:t>Validation of future data is difficult, which is why we can use model-specific statistics such as AIC and BIC, or 95% CI to determine the reliability of our predictions, but we were unable to find a common statistic across models to derive each model-specific statistic. </a:t>
            </a:r>
            <a:endParaRPr lang="en-US" altLang="ko-KR" dirty="0" smtClean="0"/>
          </a:p>
          <a:p>
            <a:endParaRPr lang="en-US" altLang="ko-KR" dirty="0" smtClean="0"/>
          </a:p>
          <a:p>
            <a:r>
              <a:rPr lang="en-US" altLang="ko-KR" dirty="0" smtClean="0"/>
              <a:t>For this reason , the use of a universal</a:t>
            </a:r>
            <a:r>
              <a:rPr lang="en-US" altLang="ko-KR" baseline="0" dirty="0" smtClean="0"/>
              <a:t> model like </a:t>
            </a:r>
            <a:r>
              <a:rPr lang="en-US" altLang="ko-KR" baseline="0" dirty="0" err="1" smtClean="0"/>
              <a:t>nordpred</a:t>
            </a:r>
            <a:r>
              <a:rPr lang="en-US" altLang="ko-KR" baseline="0" dirty="0" smtClean="0"/>
              <a:t> may be recommended</a:t>
            </a:r>
            <a:endParaRPr lang="en-US" altLang="ko-KR" dirty="0"/>
          </a:p>
          <a:p>
            <a:endParaRPr lang="en-US" altLang="ko-KR" dirty="0"/>
          </a:p>
        </p:txBody>
      </p:sp>
      <p:sp>
        <p:nvSpPr>
          <p:cNvPr id="4" name="Slide Number Placeholder 3"/>
          <p:cNvSpPr>
            <a:spLocks noGrp="1"/>
          </p:cNvSpPr>
          <p:nvPr>
            <p:ph type="sldNum" sz="quarter" idx="5"/>
          </p:nvPr>
        </p:nvSpPr>
        <p:spPr/>
        <p:txBody>
          <a:bodyPr/>
          <a:lstStyle/>
          <a:p>
            <a:fld id="{4A407B53-BCD3-BA48-A9CF-B4493BCDD955}" type="slidenum">
              <a:rPr lang="x-none" smtClean="0"/>
              <a:t>15</a:t>
            </a:fld>
            <a:endParaRPr lang="x-none"/>
          </a:p>
        </p:txBody>
      </p:sp>
    </p:spTree>
    <p:extLst>
      <p:ext uri="{BB962C8B-B14F-4D97-AF65-F5344CB8AC3E}">
        <p14:creationId xmlns:p14="http://schemas.microsoft.com/office/powerpoint/2010/main" val="243025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the preceding results, we found that </a:t>
            </a:r>
          </a:p>
          <a:p>
            <a:endParaRPr lang="en-GB" dirty="0"/>
          </a:p>
          <a:p>
            <a:r>
              <a:rPr lang="en-US" altLang="ko-KR" dirty="0"/>
              <a:t>1)</a:t>
            </a:r>
            <a:r>
              <a:rPr lang="ko-KR" altLang="en-US" dirty="0"/>
              <a:t> </a:t>
            </a:r>
            <a:r>
              <a:rPr lang="en-GB" sz="1200" dirty="0">
                <a:solidFill>
                  <a:schemeClr val="bg1"/>
                </a:solidFill>
                <a:latin typeface="Times New Roman" panose="02020603050405020304" pitchFamily="18" charset="0"/>
                <a:cs typeface="Times New Roman" panose="02020603050405020304" pitchFamily="18" charset="0"/>
              </a:rPr>
              <a:t>Some cancers showed </a:t>
            </a:r>
            <a:r>
              <a:rPr lang="en-GB" sz="1200" b="1" u="sng" dirty="0">
                <a:solidFill>
                  <a:schemeClr val="accent4">
                    <a:lumMod val="60000"/>
                    <a:lumOff val="40000"/>
                  </a:schemeClr>
                </a:solidFill>
                <a:latin typeface="Times New Roman" panose="02020603050405020304" pitchFamily="18" charset="0"/>
                <a:cs typeface="Times New Roman" panose="02020603050405020304" pitchFamily="18" charset="0"/>
              </a:rPr>
              <a:t>different trends</a:t>
            </a:r>
            <a:r>
              <a:rPr lang="en-GB" sz="1200" b="1"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GB" sz="1200" dirty="0">
                <a:solidFill>
                  <a:schemeClr val="bg1"/>
                </a:solidFill>
                <a:latin typeface="Times New Roman" panose="02020603050405020304" pitchFamily="18" charset="0"/>
                <a:cs typeface="Times New Roman" panose="02020603050405020304" pitchFamily="18" charset="0"/>
              </a:rPr>
              <a:t>by </a:t>
            </a:r>
            <a:r>
              <a:rPr lang="en-US" sz="1200" dirty="0">
                <a:solidFill>
                  <a:schemeClr val="bg1"/>
                </a:solidFill>
                <a:latin typeface="Times New Roman" panose="02020603050405020304" pitchFamily="18" charset="0"/>
                <a:cs typeface="Times New Roman" panose="02020603050405020304" pitchFamily="18" charset="0"/>
              </a:rPr>
              <a:t>sex</a:t>
            </a:r>
            <a:r>
              <a:rPr lang="en-GB" sz="1200" dirty="0">
                <a:solidFill>
                  <a:schemeClr val="bg1"/>
                </a:solidFill>
                <a:latin typeface="Times New Roman" panose="02020603050405020304" pitchFamily="18" charset="0"/>
                <a:cs typeface="Times New Roman" panose="02020603050405020304" pitchFamily="18" charset="0"/>
              </a:rPr>
              <a:t> and model depending on the type of cancer</a:t>
            </a:r>
            <a:endParaRPr lang="en-GB" altLang="ko-KR" dirty="0"/>
          </a:p>
          <a:p>
            <a:endParaRPr lang="en-GB" dirty="0"/>
          </a:p>
          <a:p>
            <a:r>
              <a:rPr lang="en-US" altLang="ko-KR" dirty="0"/>
              <a:t>2)</a:t>
            </a:r>
            <a:r>
              <a:rPr lang="ko-KR" altLang="en-US" dirty="0"/>
              <a:t> </a:t>
            </a:r>
            <a:r>
              <a:rPr lang="en-GB" sz="1200" dirty="0">
                <a:solidFill>
                  <a:schemeClr val="bg1"/>
                </a:solidFill>
                <a:latin typeface="Times New Roman" panose="02020603050405020304" pitchFamily="18" charset="0"/>
                <a:cs typeface="Times New Roman" panose="02020603050405020304" pitchFamily="18" charset="0"/>
              </a:rPr>
              <a:t>There were cancers</a:t>
            </a:r>
            <a:r>
              <a:rPr lang="en-GB" sz="1200" dirty="0">
                <a:solidFill>
                  <a:schemeClr val="tx1"/>
                </a:solidFill>
                <a:latin typeface="Times New Roman" panose="02020603050405020304" pitchFamily="18" charset="0"/>
                <a:cs typeface="Times New Roman" panose="02020603050405020304" pitchFamily="18" charset="0"/>
              </a:rPr>
              <a:t> </a:t>
            </a:r>
            <a:r>
              <a:rPr lang="en-GB" sz="1200" b="1" u="sng" dirty="0">
                <a:solidFill>
                  <a:schemeClr val="accent4">
                    <a:lumMod val="60000"/>
                    <a:lumOff val="40000"/>
                  </a:schemeClr>
                </a:solidFill>
                <a:latin typeface="Times New Roman" panose="02020603050405020304" pitchFamily="18" charset="0"/>
                <a:cs typeface="Times New Roman" panose="02020603050405020304" pitchFamily="18" charset="0"/>
              </a:rPr>
              <a:t>with significantly different model prediction</a:t>
            </a:r>
            <a:r>
              <a:rPr lang="en-GB" sz="1200" b="1" dirty="0">
                <a:solidFill>
                  <a:schemeClr val="accent4">
                    <a:lumMod val="60000"/>
                    <a:lumOff val="40000"/>
                  </a:schemeClr>
                </a:solidFill>
                <a:latin typeface="Times New Roman" panose="02020603050405020304" pitchFamily="18" charset="0"/>
                <a:cs typeface="Times New Roman" panose="02020603050405020304" pitchFamily="18" charset="0"/>
              </a:rPr>
              <a:t>s </a:t>
            </a:r>
            <a:r>
              <a:rPr lang="en-GB" sz="1200" dirty="0">
                <a:solidFill>
                  <a:schemeClr val="bg1"/>
                </a:solidFill>
                <a:latin typeface="Times New Roman" panose="02020603050405020304" pitchFamily="18" charset="0"/>
                <a:cs typeface="Times New Roman" panose="02020603050405020304" pitchFamily="18" charset="0"/>
              </a:rPr>
              <a:t>for the same cancer type </a:t>
            </a:r>
            <a:endParaRPr lang="en-GB" dirty="0"/>
          </a:p>
          <a:p>
            <a:endParaRPr lang="en-GB" dirty="0"/>
          </a:p>
          <a:p>
            <a:r>
              <a:rPr lang="en-GB" dirty="0"/>
              <a:t>These results suggest that it is important for researchers to select appropriate models based on </a:t>
            </a:r>
            <a:r>
              <a:rPr lang="en-US" dirty="0"/>
              <a:t>sex</a:t>
            </a:r>
            <a:r>
              <a:rPr lang="en-GB" dirty="0"/>
              <a:t>, cancer type, and what they want to emphasize in subsequent studies.</a:t>
            </a:r>
          </a:p>
          <a:p>
            <a:endParaRPr lang="en-GB" dirty="0"/>
          </a:p>
          <a:p>
            <a:r>
              <a:rPr lang="en-GB" dirty="0"/>
              <a:t>It also seems reasonable to use the commonly used NP model when comparable statistics across models are absent or limited. </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16</a:t>
            </a:fld>
            <a:endParaRPr lang="x-none"/>
          </a:p>
        </p:txBody>
      </p:sp>
    </p:spTree>
    <p:extLst>
      <p:ext uri="{BB962C8B-B14F-4D97-AF65-F5344CB8AC3E}">
        <p14:creationId xmlns:p14="http://schemas.microsoft.com/office/powerpoint/2010/main" val="37460048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results show the </a:t>
            </a:r>
            <a:r>
              <a:rPr lang="en-US" altLang="ko-KR" dirty="0"/>
              <a:t>projections</a:t>
            </a:r>
            <a:r>
              <a:rPr lang="en-GB" dirty="0"/>
              <a:t> for each scenario.</a:t>
            </a:r>
          </a:p>
          <a:p>
            <a:endParaRPr lang="en-GB" dirty="0"/>
          </a:p>
          <a:p>
            <a:r>
              <a:rPr lang="en-GB" dirty="0"/>
              <a:t>The model used is the NORDPRED model, which was chosen because it was the most robustness among the models based on previous estimates results.</a:t>
            </a:r>
          </a:p>
          <a:p>
            <a:endParaRPr lang="en-GB" dirty="0"/>
          </a:p>
          <a:p>
            <a:r>
              <a:rPr lang="en-GB" dirty="0" smtClean="0"/>
              <a:t>We’ll use lung cancer</a:t>
            </a:r>
            <a:r>
              <a:rPr lang="en-GB" baseline="0" dirty="0" smtClean="0"/>
              <a:t> as a representative example because most cancers show similar differences between scenarios</a:t>
            </a:r>
            <a:endParaRPr lang="en-GB" dirty="0" smtClean="0"/>
          </a:p>
          <a:p>
            <a:endParaRPr lang="en-GB" dirty="0" smtClean="0"/>
          </a:p>
          <a:p>
            <a:r>
              <a:rPr lang="en-GB" dirty="0" smtClean="0"/>
              <a:t>The </a:t>
            </a:r>
            <a:r>
              <a:rPr lang="en-GB" dirty="0"/>
              <a:t>ranking of the </a:t>
            </a:r>
            <a:r>
              <a:rPr lang="en-US" altLang="ko-KR" dirty="0"/>
              <a:t>projections</a:t>
            </a:r>
            <a:r>
              <a:rPr lang="ko-KR" altLang="en-US" dirty="0"/>
              <a:t> </a:t>
            </a:r>
            <a:r>
              <a:rPr lang="en-US" altLang="ko-KR" dirty="0"/>
              <a:t>estimates</a:t>
            </a:r>
            <a:r>
              <a:rPr lang="en-GB" dirty="0"/>
              <a:t> per scenario is as follows</a:t>
            </a:r>
            <a:r>
              <a:rPr lang="en-US" altLang="ko-KR" dirty="0"/>
              <a:t>:</a:t>
            </a:r>
          </a:p>
          <a:p>
            <a:endParaRPr lang="en-US" dirty="0"/>
          </a:p>
          <a:p>
            <a:r>
              <a:rPr lang="en-US" dirty="0"/>
              <a:t>These results can have the following interpretations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latin typeface="Times New Roman" panose="02020603050405020304" pitchFamily="18" charset="0"/>
                <a:cs typeface="Times New Roman" panose="02020603050405020304" pitchFamily="18" charset="0"/>
              </a:rPr>
              <a:t>The effects of population growth resulting from rising birth rates less those of population stagnation due to </a:t>
            </a:r>
            <a:r>
              <a:rPr lang="en-US" altLang="ko-KR" b="1" u="sng" dirty="0">
                <a:solidFill>
                  <a:schemeClr val="accent2"/>
                </a:solidFill>
                <a:latin typeface="Times New Roman" panose="02020603050405020304" pitchFamily="18" charset="0"/>
                <a:cs typeface="Times New Roman" panose="02020603050405020304" pitchFamily="18" charset="0"/>
              </a:rPr>
              <a:t>declining birth rates and aging population growth</a:t>
            </a:r>
            <a:r>
              <a:rPr lang="en-US" altLang="ko-KR" dirty="0">
                <a:solidFill>
                  <a:schemeClr val="accent2"/>
                </a:solidFill>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resulting from declining birth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latin typeface="Times New Roman" panose="02020603050405020304" pitchFamily="18" charset="0"/>
                <a:cs typeface="Times New Roman" panose="02020603050405020304" pitchFamily="18" charset="0"/>
              </a:rPr>
              <a:t>In fast aging societies, there is  average</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median increase of within </a:t>
            </a:r>
            <a:r>
              <a:rPr lang="en-US" altLang="ko-KR" b="1" dirty="0">
                <a:solidFill>
                  <a:schemeClr val="accent2"/>
                </a:solidFill>
                <a:latin typeface="Times New Roman" panose="02020603050405020304" pitchFamily="18" charset="0"/>
                <a:cs typeface="Times New Roman" panose="02020603050405020304" pitchFamily="18" charset="0"/>
              </a:rPr>
              <a:t>5%</a:t>
            </a:r>
            <a:r>
              <a:rPr lang="en-US" altLang="ko-KR" dirty="0">
                <a:latin typeface="Times New Roman" panose="02020603050405020304" pitchFamily="18" charset="0"/>
                <a:cs typeface="Times New Roman" panose="02020603050405020304" pitchFamily="18" charset="0"/>
              </a:rPr>
              <a:t> in incidence and mortality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latin typeface="Times New Roman" panose="02020603050405020304" pitchFamily="18" charset="0"/>
              <a:cs typeface="Times New Roman" panose="02020603050405020304" pitchFamily="18" charset="0"/>
            </a:endParaRPr>
          </a:p>
          <a:p>
            <a:endParaRPr lang="en-US" dirty="0"/>
          </a:p>
          <a:p>
            <a:endParaRPr lang="en-US" dirty="0"/>
          </a:p>
          <a:p>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17</a:t>
            </a:fld>
            <a:endParaRPr lang="x-none"/>
          </a:p>
        </p:txBody>
      </p:sp>
    </p:spTree>
    <p:extLst>
      <p:ext uri="{BB962C8B-B14F-4D97-AF65-F5344CB8AC3E}">
        <p14:creationId xmlns:p14="http://schemas.microsoft.com/office/powerpoint/2010/main" val="1008402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result is a decomposition analysis based on the predicted results for each scenario.</a:t>
            </a:r>
          </a:p>
          <a:p>
            <a:endParaRPr lang="en-GB" dirty="0"/>
          </a:p>
          <a:p>
            <a:r>
              <a:rPr lang="en-GB" dirty="0"/>
              <a:t>While there are differences in the results for factorization by cancer type, we choose one representative cancer type to illustrate because the contribution of the effect of aging factors is dominant in most cancer types.</a:t>
            </a:r>
          </a:p>
          <a:p>
            <a:endParaRPr lang="en-GB" dirty="0"/>
          </a:p>
          <a:p>
            <a:r>
              <a:rPr lang="en-GB" dirty="0"/>
              <a:t>Here, we could see that</a:t>
            </a:r>
          </a:p>
          <a:p>
            <a:endParaRPr lang="en-GB" dirty="0"/>
          </a:p>
          <a:p>
            <a:r>
              <a:rPr lang="en-GB" dirty="0"/>
              <a:t>The effect of aging factors contributes more than the difference in actual incidence or deaths, but population growth or a gradual decrease in actual occurrences or deaths suppresses this effect, resulting in a suppressed number of incidence or deaths. </a:t>
            </a:r>
          </a:p>
          <a:p>
            <a:endParaRPr lang="en-GB" dirty="0"/>
          </a:p>
          <a:p>
            <a:r>
              <a:rPr lang="en-GB" dirty="0"/>
              <a:t>We can also see that as we enter an aging society, the contributing effect of population growth decreases and the effect of the aging factor increases. </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18</a:t>
            </a:fld>
            <a:endParaRPr lang="x-none"/>
          </a:p>
        </p:txBody>
      </p:sp>
    </p:spTree>
    <p:extLst>
      <p:ext uri="{BB962C8B-B14F-4D97-AF65-F5344CB8AC3E}">
        <p14:creationId xmlns:p14="http://schemas.microsoft.com/office/powerpoint/2010/main" val="295988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 course, there are other cancers that tend to behave differently from the above. </a:t>
            </a:r>
          </a:p>
          <a:p>
            <a:endParaRPr lang="en-GB" dirty="0"/>
          </a:p>
          <a:p>
            <a:endParaRPr lang="en-GB" dirty="0"/>
          </a:p>
          <a:p>
            <a:r>
              <a:rPr lang="en-GB" dirty="0"/>
              <a:t>Examples include prostate and cervical cancer.</a:t>
            </a:r>
          </a:p>
          <a:p>
            <a:endParaRPr lang="x-none" dirty="0"/>
          </a:p>
          <a:p>
            <a:r>
              <a:rPr lang="en-GB" dirty="0"/>
              <a:t>In prostate cancer, the risk attributable to aging and the disease itself increases simultaneously, with the aging effect becoming predominant at later stages, which is observed as an elevated risk and incidence in older cohorts.</a:t>
            </a:r>
          </a:p>
          <a:p>
            <a:endParaRPr lang="en-GB" dirty="0"/>
          </a:p>
          <a:p>
            <a:r>
              <a:rPr lang="en-GB" dirty="0"/>
              <a:t>Conversely, cervical cancer incidence tends to decrease, likely because the decline in disease risk outpaces the aging effect. After 2030, the aging influence appears to decrease, suggesting its diminished relevance in long-term trends. </a:t>
            </a:r>
          </a:p>
          <a:p>
            <a:endParaRPr lang="en-GB" dirty="0"/>
          </a:p>
          <a:p>
            <a:r>
              <a:rPr lang="en-GB" dirty="0"/>
              <a:t>Nevertheless, the effects of aging persist in both cancers, indicating that reducing the contribution of aging factors through appropriate policies can have a significant impact on reducing incidence.</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19</a:t>
            </a:fld>
            <a:endParaRPr lang="x-none"/>
          </a:p>
        </p:txBody>
      </p:sp>
    </p:spTree>
    <p:extLst>
      <p:ext uri="{BB962C8B-B14F-4D97-AF65-F5344CB8AC3E}">
        <p14:creationId xmlns:p14="http://schemas.microsoft.com/office/powerpoint/2010/main" val="35699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table of contents is organized as follows</a:t>
            </a:r>
          </a:p>
          <a:p>
            <a:endParaRPr lang="en-US" dirty="0"/>
          </a:p>
          <a:p>
            <a:r>
              <a:rPr lang="en-US" dirty="0"/>
              <a:t>In the introduction, </a:t>
            </a:r>
            <a:r>
              <a:rPr lang="en-US" dirty="0" err="1"/>
              <a:t>i</a:t>
            </a:r>
            <a:r>
              <a:rPr lang="en-US" dirty="0"/>
              <a:t> briefly describe the background and goals of the study.</a:t>
            </a:r>
          </a:p>
          <a:p>
            <a:endParaRPr lang="en-US" dirty="0"/>
          </a:p>
          <a:p>
            <a:r>
              <a:rPr lang="en-US" dirty="0"/>
              <a:t>I will then present the methodology </a:t>
            </a:r>
            <a:r>
              <a:rPr lang="ko-KR" altLang="en-US" dirty="0"/>
              <a:t> </a:t>
            </a:r>
            <a:r>
              <a:rPr lang="en-US" altLang="ko-KR" dirty="0"/>
              <a:t>and</a:t>
            </a:r>
            <a:r>
              <a:rPr lang="ko-KR" altLang="en-US" dirty="0"/>
              <a:t> </a:t>
            </a:r>
            <a:r>
              <a:rPr lang="en-US" altLang="ko-KR" dirty="0"/>
              <a:t>data</a:t>
            </a:r>
            <a:r>
              <a:rPr lang="ko-KR" altLang="en-US" dirty="0"/>
              <a:t> </a:t>
            </a:r>
            <a:r>
              <a:rPr lang="en-US" dirty="0"/>
              <a:t>used in the study and the framework within which the study was conducted, followed by the results of the analysis.</a:t>
            </a:r>
          </a:p>
          <a:p>
            <a:endParaRPr lang="en-US" dirty="0"/>
          </a:p>
          <a:p>
            <a:r>
              <a:rPr lang="en-US" dirty="0"/>
              <a:t>Finally, </a:t>
            </a:r>
            <a:r>
              <a:rPr lang="en-US" dirty="0" err="1"/>
              <a:t>i</a:t>
            </a:r>
            <a:r>
              <a:rPr lang="en-US" dirty="0"/>
              <a:t> will discuss the significance</a:t>
            </a:r>
            <a:r>
              <a:rPr lang="ko-KR" altLang="en-US" dirty="0"/>
              <a:t> </a:t>
            </a:r>
            <a:r>
              <a:rPr lang="en-US" altLang="ko-KR" dirty="0"/>
              <a:t>findings</a:t>
            </a:r>
            <a:r>
              <a:rPr lang="en-US" dirty="0"/>
              <a:t>, limitations, and conclusions of the study</a:t>
            </a:r>
          </a:p>
        </p:txBody>
      </p:sp>
      <p:sp>
        <p:nvSpPr>
          <p:cNvPr id="4" name="Slide Number Placeholder 3"/>
          <p:cNvSpPr>
            <a:spLocks noGrp="1"/>
          </p:cNvSpPr>
          <p:nvPr>
            <p:ph type="sldNum" sz="quarter" idx="5"/>
          </p:nvPr>
        </p:nvSpPr>
        <p:spPr/>
        <p:txBody>
          <a:bodyPr/>
          <a:lstStyle/>
          <a:p>
            <a:fld id="{4A407B53-BCD3-BA48-A9CF-B4493BCDD955}" type="slidenum">
              <a:rPr lang="x-none" smtClean="0"/>
              <a:t>2</a:t>
            </a:fld>
            <a:endParaRPr lang="x-none"/>
          </a:p>
        </p:txBody>
      </p:sp>
    </p:spTree>
    <p:extLst>
      <p:ext uri="{BB962C8B-B14F-4D97-AF65-F5344CB8AC3E}">
        <p14:creationId xmlns:p14="http://schemas.microsoft.com/office/powerpoint/2010/main" val="2774587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GB" dirty="0"/>
              <a:t> will discuss the significance findings and limitations of our study.</a:t>
            </a:r>
          </a:p>
          <a:p>
            <a:endParaRPr lang="en-GB" dirty="0"/>
          </a:p>
          <a:p>
            <a:r>
              <a:rPr lang="en-GB" dirty="0"/>
              <a:t>in this perspective of  findings, </a:t>
            </a:r>
          </a:p>
          <a:p>
            <a:endParaRPr lang="en-GB" dirty="0"/>
          </a:p>
          <a:p>
            <a:r>
              <a:rPr lang="en-GB" dirty="0"/>
              <a:t>And in this perspective of  limitation, </a:t>
            </a:r>
          </a:p>
        </p:txBody>
      </p:sp>
      <p:sp>
        <p:nvSpPr>
          <p:cNvPr id="4" name="Slide Number Placeholder 3"/>
          <p:cNvSpPr>
            <a:spLocks noGrp="1"/>
          </p:cNvSpPr>
          <p:nvPr>
            <p:ph type="sldNum" sz="quarter" idx="5"/>
          </p:nvPr>
        </p:nvSpPr>
        <p:spPr/>
        <p:txBody>
          <a:bodyPr/>
          <a:lstStyle/>
          <a:p>
            <a:fld id="{4A407B53-BCD3-BA48-A9CF-B4493BCDD955}" type="slidenum">
              <a:rPr lang="x-none" smtClean="0"/>
              <a:t>20</a:t>
            </a:fld>
            <a:endParaRPr lang="x-none"/>
          </a:p>
        </p:txBody>
      </p:sp>
    </p:spTree>
    <p:extLst>
      <p:ext uri="{BB962C8B-B14F-4D97-AF65-F5344CB8AC3E}">
        <p14:creationId xmlns:p14="http://schemas.microsoft.com/office/powerpoint/2010/main" val="192864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the conclusions and expected contributions are as follows.</a:t>
            </a:r>
          </a:p>
          <a:p>
            <a:endParaRPr lang="en-GB" dirty="0"/>
          </a:p>
          <a:p>
            <a:r>
              <a:rPr lang="en-GB" b="0" i="0" u="none" strike="noStrike" dirty="0">
                <a:solidFill>
                  <a:srgbClr val="000000"/>
                </a:solidFill>
                <a:effectLst/>
                <a:latin typeface="noto"/>
              </a:rPr>
              <a:t>Future studies through this study are as follows.</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21</a:t>
            </a:fld>
            <a:endParaRPr lang="x-none"/>
          </a:p>
        </p:txBody>
      </p:sp>
    </p:spTree>
    <p:extLst>
      <p:ext uri="{BB962C8B-B14F-4D97-AF65-F5344CB8AC3E}">
        <p14:creationId xmlns:p14="http://schemas.microsoft.com/office/powerpoint/2010/main" val="429746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to the presentation</a:t>
            </a:r>
            <a:r>
              <a:rPr lang="en-US" altLang="ko-KR" dirty="0"/>
              <a:t>.</a:t>
            </a:r>
          </a:p>
          <a:p>
            <a:endParaRPr lang="en-GB" dirty="0"/>
          </a:p>
          <a:p>
            <a:r>
              <a:rPr lang="en-GB" dirty="0"/>
              <a:t>If you have any questions about this presentation, please let us know.</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22</a:t>
            </a:fld>
            <a:endParaRPr lang="x-none"/>
          </a:p>
        </p:txBody>
      </p:sp>
    </p:spTree>
    <p:extLst>
      <p:ext uri="{BB962C8B-B14F-4D97-AF65-F5344CB8AC3E}">
        <p14:creationId xmlns:p14="http://schemas.microsoft.com/office/powerpoint/2010/main" val="53551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ko-KR" dirty="0"/>
              <a:t>Previous Studies have shown that aging is strongly associated with cancer incidence and mortality.</a:t>
            </a:r>
          </a:p>
          <a:p>
            <a:endParaRPr lang="en-GB" altLang="ko-KR" dirty="0"/>
          </a:p>
          <a:p>
            <a:r>
              <a:rPr lang="en-GB" altLang="ko-KR" dirty="0"/>
              <a:t>This has the effect of accelerating the aging society.</a:t>
            </a:r>
          </a:p>
          <a:p>
            <a:endParaRPr lang="en-GB" altLang="ko-KR" dirty="0"/>
          </a:p>
          <a:p>
            <a:r>
              <a:rPr lang="en-GB" altLang="ko-KR" dirty="0"/>
              <a:t>The higher the rate of aging, the higher the burden of cancer, and the greater the social and economic challenge</a:t>
            </a:r>
          </a:p>
          <a:p>
            <a:endParaRPr lang="en-GB" altLang="ko-KR" dirty="0"/>
          </a:p>
          <a:p>
            <a:r>
              <a:rPr lang="en-GB" altLang="ko-KR" dirty="0"/>
              <a:t>also When looking at current research using the DIKW pyramid , prioritizing trends in cancer incidence and mortality can serve as a foundation for other secondary and tertiary research.</a:t>
            </a:r>
          </a:p>
          <a:p>
            <a:endParaRPr lang="en-GB" altLang="ko-KR" dirty="0"/>
          </a:p>
          <a:p>
            <a:r>
              <a:rPr lang="en-GB" altLang="ko-KR" dirty="0"/>
              <a:t>Therefore, in order to proceed with various studies, it is necessary to first identify trends in cancer incidence and mortality as a preliminary study.</a:t>
            </a:r>
          </a:p>
        </p:txBody>
      </p:sp>
      <p:sp>
        <p:nvSpPr>
          <p:cNvPr id="4" name="Slide Number Placeholder 3"/>
          <p:cNvSpPr>
            <a:spLocks noGrp="1"/>
          </p:cNvSpPr>
          <p:nvPr>
            <p:ph type="sldNum" sz="quarter" idx="5"/>
          </p:nvPr>
        </p:nvSpPr>
        <p:spPr/>
        <p:txBody>
          <a:bodyPr/>
          <a:lstStyle/>
          <a:p>
            <a:fld id="{4A407B53-BCD3-BA48-A9CF-B4493BCDD955}" type="slidenum">
              <a:rPr lang="x-none" smtClean="0"/>
              <a:t>3</a:t>
            </a:fld>
            <a:endParaRPr lang="x-none"/>
          </a:p>
        </p:txBody>
      </p:sp>
    </p:spTree>
    <p:extLst>
      <p:ext uri="{BB962C8B-B14F-4D97-AF65-F5344CB8AC3E}">
        <p14:creationId xmlns:p14="http://schemas.microsoft.com/office/powerpoint/2010/main" val="1212675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Traditionally, there have been many different ways to quantify risk. </a:t>
            </a:r>
          </a:p>
          <a:p>
            <a:endParaRPr lang="en-GB" dirty="0"/>
          </a:p>
          <a:p>
            <a:r>
              <a:rPr lang="en-GB" dirty="0"/>
              <a:t>Researchers have prioritized which outcome variables to select and then used multiple models based on the data to try to get predictive values that are plausible for the research hypothesis.</a:t>
            </a:r>
          </a:p>
          <a:p>
            <a:endParaRPr lang="en-GB" dirty="0"/>
          </a:p>
          <a:p>
            <a:r>
              <a:rPr lang="en-GB" dirty="0"/>
              <a:t>However, among the various studies in Korea, there is a lack of research on the burden of aging by cancer type, and there is no discussion on how to quantitatively measure it. </a:t>
            </a:r>
          </a:p>
        </p:txBody>
      </p:sp>
      <p:sp>
        <p:nvSpPr>
          <p:cNvPr id="4" name="Slide Number Placeholder 3"/>
          <p:cNvSpPr>
            <a:spLocks noGrp="1"/>
          </p:cNvSpPr>
          <p:nvPr>
            <p:ph type="sldNum" sz="quarter" idx="5"/>
          </p:nvPr>
        </p:nvSpPr>
        <p:spPr/>
        <p:txBody>
          <a:bodyPr/>
          <a:lstStyle/>
          <a:p>
            <a:fld id="{4A407B53-BCD3-BA48-A9CF-B4493BCDD955}" type="slidenum">
              <a:rPr lang="x-none" smtClean="0"/>
              <a:t>4</a:t>
            </a:fld>
            <a:endParaRPr lang="x-none"/>
          </a:p>
        </p:txBody>
      </p:sp>
    </p:spTree>
    <p:extLst>
      <p:ext uri="{BB962C8B-B14F-4D97-AF65-F5344CB8AC3E}">
        <p14:creationId xmlns:p14="http://schemas.microsoft.com/office/powerpoint/2010/main" val="1875317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0" dirty="0">
                <a:solidFill>
                  <a:schemeClr val="tx1"/>
                </a:solidFill>
                <a:latin typeface="Times New Roman" panose="02020603050405020304" pitchFamily="18" charset="0"/>
                <a:cs typeface="Times New Roman" panose="02020603050405020304" pitchFamily="18" charset="0"/>
              </a:rPr>
              <a:t>Therefore, a method to quantify the domestic cancer burden in line with aging factors is needed, and the following challenges and measures have been identified.</a:t>
            </a:r>
          </a:p>
          <a:p>
            <a:endParaRPr lang="en-US" altLang="ko-KR" sz="1200" b="1" dirty="0">
              <a:solidFill>
                <a:schemeClr val="tx1"/>
              </a:solidFill>
              <a:latin typeface="Times New Roman" panose="02020603050405020304" pitchFamily="18" charset="0"/>
              <a:cs typeface="Times New Roman" panose="02020603050405020304" pitchFamily="18" charset="0"/>
            </a:endParaRPr>
          </a:p>
          <a:p>
            <a:r>
              <a:rPr lang="en-US" altLang="ko-KR" sz="1200" b="1" dirty="0">
                <a:solidFill>
                  <a:schemeClr val="tx1"/>
                </a:solidFill>
                <a:latin typeface="Times New Roman" panose="02020603050405020304" pitchFamily="18" charset="0"/>
                <a:cs typeface="Times New Roman" panose="02020603050405020304" pitchFamily="18" charset="0"/>
              </a:rPr>
              <a:t>First, there are three main limitations of previous studies:</a:t>
            </a:r>
          </a:p>
          <a:p>
            <a:endParaRPr lang="en-GB" sz="1200" b="1" dirty="0">
              <a:solidFill>
                <a:schemeClr val="tx1"/>
              </a:solidFill>
              <a:latin typeface="Times New Roman" panose="02020603050405020304" pitchFamily="18" charset="0"/>
              <a:cs typeface="Times New Roman" panose="02020603050405020304" pitchFamily="18" charset="0"/>
            </a:endParaRPr>
          </a:p>
          <a:p>
            <a:r>
              <a:rPr lang="en-GB" dirty="0"/>
              <a:t>For each problem, we decided to do the following</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5</a:t>
            </a:fld>
            <a:endParaRPr lang="x-none"/>
          </a:p>
        </p:txBody>
      </p:sp>
    </p:spTree>
    <p:extLst>
      <p:ext uri="{BB962C8B-B14F-4D97-AF65-F5344CB8AC3E}">
        <p14:creationId xmlns:p14="http://schemas.microsoft.com/office/powerpoint/2010/main" val="2486951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Here's the data we used in our study</a:t>
            </a:r>
          </a:p>
          <a:p>
            <a:endParaRPr lang="en-GB" dirty="0"/>
          </a:p>
          <a:p>
            <a:r>
              <a:rPr lang="en-GB" dirty="0"/>
              <a:t>1)We utilized</a:t>
            </a:r>
            <a:r>
              <a:rPr lang="ko-KR" altLang="en-US" dirty="0"/>
              <a:t> </a:t>
            </a:r>
            <a:r>
              <a:rPr lang="en-GB" altLang="ko-KR" dirty="0"/>
              <a:t>population data</a:t>
            </a:r>
            <a:r>
              <a:rPr lang="en-GB" dirty="0"/>
              <a:t> cancer registrations, deaths, and  from </a:t>
            </a:r>
            <a:r>
              <a:rPr lang="en-US" dirty="0"/>
              <a:t>KOSIS</a:t>
            </a:r>
          </a:p>
          <a:p>
            <a:r>
              <a:rPr lang="en-US" dirty="0"/>
              <a:t>(Koreans </a:t>
            </a:r>
            <a:r>
              <a:rPr lang="en-US" dirty="0" err="1"/>
              <a:t>ststistical</a:t>
            </a:r>
            <a:r>
              <a:rPr lang="en-US" dirty="0"/>
              <a:t> </a:t>
            </a:r>
            <a:r>
              <a:rPr lang="en-US" dirty="0" err="1"/>
              <a:t>informations</a:t>
            </a:r>
            <a:r>
              <a:rPr lang="en-US" dirty="0"/>
              <a:t> servic</a:t>
            </a:r>
            <a:r>
              <a:rPr lang="en-US" altLang="ko-KR" dirty="0"/>
              <a:t>e</a:t>
            </a:r>
            <a:r>
              <a:rPr lang="en-US" dirty="0"/>
              <a:t>)</a:t>
            </a:r>
          </a:p>
          <a:p>
            <a:endParaRPr lang="en-GB" dirty="0"/>
          </a:p>
          <a:p>
            <a:r>
              <a:rPr lang="en-GB" dirty="0"/>
              <a:t>2) Data prior to 1999 was excluded due to incomplete </a:t>
            </a:r>
            <a:r>
              <a:rPr lang="en-US" altLang="ko-KR" dirty="0"/>
              <a:t>categorizTion</a:t>
            </a:r>
            <a:r>
              <a:rPr lang="en-GB" dirty="0"/>
              <a:t> by age group, and data after 2020 was excluded due to concerns about underestimate bias during the COVID-19.</a:t>
            </a:r>
          </a:p>
          <a:p>
            <a:endParaRPr lang="en-GB" dirty="0"/>
          </a:p>
          <a:p>
            <a:r>
              <a:rPr lang="en-GB" dirty="0"/>
              <a:t>3) So we only used data from 2000-2019 to do our estimates.</a:t>
            </a:r>
          </a:p>
          <a:p>
            <a:endParaRPr lang="en-GB" dirty="0"/>
          </a:p>
          <a:p>
            <a:r>
              <a:rPr lang="en-GB" dirty="0"/>
              <a:t>4) Based on the scenario hypothesis set by the National Statistical Office, five scenarios were selected for </a:t>
            </a:r>
            <a:r>
              <a:rPr lang="en-US" dirty="0"/>
              <a:t>projection</a:t>
            </a:r>
            <a:r>
              <a:rPr lang="en-GB" dirty="0"/>
              <a:t>.</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6</a:t>
            </a:fld>
            <a:endParaRPr lang="x-none"/>
          </a:p>
        </p:txBody>
      </p:sp>
    </p:spTree>
    <p:extLst>
      <p:ext uri="{BB962C8B-B14F-4D97-AF65-F5344CB8AC3E}">
        <p14:creationId xmlns:p14="http://schemas.microsoft.com/office/powerpoint/2010/main" val="2752615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the large number of cancers available, we decided to limit ourselves to cancers that are expected to be highly affected by aging. </a:t>
            </a:r>
          </a:p>
          <a:p>
            <a:endParaRPr lang="en-GB" dirty="0"/>
          </a:p>
          <a:p>
            <a:r>
              <a:rPr lang="en-GB" dirty="0"/>
              <a:t>It has been developed based on the conditions that take into account the changes in rate ratios by age group and patterns in incidence and mortality by age group in previous studies. </a:t>
            </a:r>
          </a:p>
          <a:p>
            <a:endParaRPr lang="en-GB" dirty="0"/>
          </a:p>
          <a:p>
            <a:r>
              <a:rPr lang="en-GB" dirty="0"/>
              <a:t>We </a:t>
            </a:r>
            <a:r>
              <a:rPr lang="en-US" dirty="0" err="1"/>
              <a:t>selet</a:t>
            </a:r>
            <a:r>
              <a:rPr lang="en-GB" dirty="0"/>
              <a:t> for ageing related cancers by determining fit </a:t>
            </a:r>
            <a:r>
              <a:rPr lang="en-US" altLang="ko-KR" dirty="0" smtClean="0"/>
              <a:t>above</a:t>
            </a:r>
            <a:r>
              <a:rPr lang="en-US" altLang="ko-KR" baseline="0" dirty="0" smtClean="0"/>
              <a:t> conditions</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7</a:t>
            </a:fld>
            <a:endParaRPr lang="x-none"/>
          </a:p>
        </p:txBody>
      </p:sp>
    </p:spTree>
    <p:extLst>
      <p:ext uri="{BB962C8B-B14F-4D97-AF65-F5344CB8AC3E}">
        <p14:creationId xmlns:p14="http://schemas.microsoft.com/office/powerpoint/2010/main" val="1692380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models used in the study were selected as representative of many existing studies and were divided into two types to differentiate between the models. </a:t>
            </a:r>
          </a:p>
          <a:p>
            <a:endParaRPr lang="en-GB" dirty="0"/>
          </a:p>
          <a:p>
            <a:r>
              <a:rPr lang="en-GB" dirty="0"/>
              <a:t>first category is population -structure based model, second category is non population structure based model</a:t>
            </a:r>
          </a:p>
          <a:p>
            <a:endParaRPr lang="en-GB" dirty="0"/>
          </a:p>
          <a:p>
            <a:r>
              <a:rPr lang="en-GB" dirty="0"/>
              <a:t>According to this categorization, each model is either directly influenced by population data or not.</a:t>
            </a:r>
          </a:p>
          <a:p>
            <a:endParaRPr lang="en-GB" dirty="0"/>
          </a:p>
          <a:p>
            <a:r>
              <a:rPr lang="en-GB" dirty="0"/>
              <a:t>The decomposition method separates the number of incidents or deaths by attribution.</a:t>
            </a:r>
          </a:p>
          <a:p>
            <a:endParaRPr lang="en-GB" dirty="0"/>
          </a:p>
          <a:p>
            <a:r>
              <a:rPr lang="en-GB" dirty="0"/>
              <a:t>After setting a </a:t>
            </a:r>
            <a:r>
              <a:rPr lang="en-US" altLang="ko-KR" dirty="0"/>
              <a:t>reference</a:t>
            </a:r>
            <a:r>
              <a:rPr lang="en-GB" dirty="0"/>
              <a:t> year (for example, incidence reference year is 2000, and mortality </a:t>
            </a:r>
            <a:r>
              <a:rPr lang="en-GB" dirty="0" err="1"/>
              <a:t>refernce</a:t>
            </a:r>
            <a:r>
              <a:rPr lang="en-GB" dirty="0"/>
              <a:t> year is 2005), the difference in incidents or deaths compared to that year can be separated into three components</a:t>
            </a:r>
          </a:p>
          <a:p>
            <a:endParaRPr lang="en-GB" dirty="0"/>
          </a:p>
          <a:p>
            <a:r>
              <a:rPr lang="en-GB" dirty="0"/>
              <a:t>This is how we can determine the contribution of aging. </a:t>
            </a:r>
            <a:endParaRPr lang="x-none" dirty="0"/>
          </a:p>
          <a:p>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8</a:t>
            </a:fld>
            <a:endParaRPr lang="x-none"/>
          </a:p>
        </p:txBody>
      </p:sp>
    </p:spTree>
    <p:extLst>
      <p:ext uri="{BB962C8B-B14F-4D97-AF65-F5344CB8AC3E}">
        <p14:creationId xmlns:p14="http://schemas.microsoft.com/office/powerpoint/2010/main" val="1542935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included all ageing related cancers with incidence and mortality rates selected through the previous inclusion and exclusion criteria.</a:t>
            </a:r>
            <a:endParaRPr lang="x-none" dirty="0"/>
          </a:p>
        </p:txBody>
      </p:sp>
      <p:sp>
        <p:nvSpPr>
          <p:cNvPr id="4" name="Slide Number Placeholder 3"/>
          <p:cNvSpPr>
            <a:spLocks noGrp="1"/>
          </p:cNvSpPr>
          <p:nvPr>
            <p:ph type="sldNum" sz="quarter" idx="5"/>
          </p:nvPr>
        </p:nvSpPr>
        <p:spPr/>
        <p:txBody>
          <a:bodyPr/>
          <a:lstStyle/>
          <a:p>
            <a:fld id="{4A407B53-BCD3-BA48-A9CF-B4493BCDD955}" type="slidenum">
              <a:rPr lang="x-none" smtClean="0"/>
              <a:t>9</a:t>
            </a:fld>
            <a:endParaRPr lang="x-none"/>
          </a:p>
        </p:txBody>
      </p:sp>
    </p:spTree>
    <p:extLst>
      <p:ext uri="{BB962C8B-B14F-4D97-AF65-F5344CB8AC3E}">
        <p14:creationId xmlns:p14="http://schemas.microsoft.com/office/powerpoint/2010/main" val="6662034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9468BD-BE07-CAAE-1618-B90049FB39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x-none"/>
          </a:p>
        </p:txBody>
      </p:sp>
      <p:sp>
        <p:nvSpPr>
          <p:cNvPr id="3" name="Subtitle 2">
            <a:extLst>
              <a:ext uri="{FF2B5EF4-FFF2-40B4-BE49-F238E27FC236}">
                <a16:creationId xmlns:a16="http://schemas.microsoft.com/office/drawing/2014/main" xmlns="" id="{9285FC2F-F835-C432-C82D-FF9C8DC07E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x-none"/>
          </a:p>
        </p:txBody>
      </p:sp>
      <p:sp>
        <p:nvSpPr>
          <p:cNvPr id="4" name="Date Placeholder 3">
            <a:extLst>
              <a:ext uri="{FF2B5EF4-FFF2-40B4-BE49-F238E27FC236}">
                <a16:creationId xmlns:a16="http://schemas.microsoft.com/office/drawing/2014/main" xmlns="" id="{1C9CCF93-B758-EC94-0572-5CEB97C9E144}"/>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5" name="Footer Placeholder 4">
            <a:extLst>
              <a:ext uri="{FF2B5EF4-FFF2-40B4-BE49-F238E27FC236}">
                <a16:creationId xmlns:a16="http://schemas.microsoft.com/office/drawing/2014/main" xmlns="" id="{619437C5-56E0-975C-22D1-7184C9AA86B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974A75C7-07F4-42AE-E463-601DBBCDD205}"/>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1352978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DDEA4E-7E28-29D6-1178-6ADC27635169}"/>
              </a:ext>
            </a:extLst>
          </p:cNvPr>
          <p:cNvSpPr>
            <a:spLocks noGrp="1"/>
          </p:cNvSpPr>
          <p:nvPr>
            <p:ph type="title"/>
          </p:nvPr>
        </p:nvSpPr>
        <p:spPr/>
        <p:txBody>
          <a:bodyPr/>
          <a:lstStyle/>
          <a:p>
            <a:r>
              <a:rPr lang="en-GB"/>
              <a:t>Click to edit Master title style</a:t>
            </a:r>
            <a:endParaRPr lang="x-none"/>
          </a:p>
        </p:txBody>
      </p:sp>
      <p:sp>
        <p:nvSpPr>
          <p:cNvPr id="3" name="Vertical Text Placeholder 2">
            <a:extLst>
              <a:ext uri="{FF2B5EF4-FFF2-40B4-BE49-F238E27FC236}">
                <a16:creationId xmlns:a16="http://schemas.microsoft.com/office/drawing/2014/main" xmlns="" id="{01EDCF87-49BA-19F0-C511-D68FAE8732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xmlns="" id="{7C4B8522-8D71-B24C-0613-B9ED11955FA3}"/>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5" name="Footer Placeholder 4">
            <a:extLst>
              <a:ext uri="{FF2B5EF4-FFF2-40B4-BE49-F238E27FC236}">
                <a16:creationId xmlns:a16="http://schemas.microsoft.com/office/drawing/2014/main" xmlns="" id="{17CD4E51-25B9-CFBF-3DCE-A29499160B75}"/>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E68324F2-4F20-D244-660A-8CEAFC669090}"/>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219494054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25749FC0-66F3-3A86-B8DD-66B06FEA051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x-none"/>
          </a:p>
        </p:txBody>
      </p:sp>
      <p:sp>
        <p:nvSpPr>
          <p:cNvPr id="3" name="Vertical Text Placeholder 2">
            <a:extLst>
              <a:ext uri="{FF2B5EF4-FFF2-40B4-BE49-F238E27FC236}">
                <a16:creationId xmlns:a16="http://schemas.microsoft.com/office/drawing/2014/main" xmlns="" id="{0DEF3966-7D97-521A-47B1-1F0BE98513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xmlns="" id="{6C45D3D6-3971-E894-5C03-23151BA3A36C}"/>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5" name="Footer Placeholder 4">
            <a:extLst>
              <a:ext uri="{FF2B5EF4-FFF2-40B4-BE49-F238E27FC236}">
                <a16:creationId xmlns:a16="http://schemas.microsoft.com/office/drawing/2014/main" xmlns="" id="{279B54A0-9839-39ED-735A-CCB9295425C2}"/>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9B53C14E-8744-924C-2880-30A3E2D1F6BB}"/>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235535365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CBD5FE-A9EA-148C-70D9-9E3783F441DE}"/>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xmlns="" id="{90D0BC09-9FE8-E338-0575-5B151008295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xmlns="" id="{511F2AC7-CF3E-9B8D-30E1-F8EAC3CC4B33}"/>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5" name="Footer Placeholder 4">
            <a:extLst>
              <a:ext uri="{FF2B5EF4-FFF2-40B4-BE49-F238E27FC236}">
                <a16:creationId xmlns:a16="http://schemas.microsoft.com/office/drawing/2014/main" xmlns="" id="{24F9415A-AC98-54E6-A6F3-167EBBA1C073}"/>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1B937DD9-F444-CE79-0846-72513CC44F77}"/>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29081065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686E15-AED6-3CB5-E7F9-C0DA981083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x-none"/>
          </a:p>
        </p:txBody>
      </p:sp>
      <p:sp>
        <p:nvSpPr>
          <p:cNvPr id="3" name="Text Placeholder 2">
            <a:extLst>
              <a:ext uri="{FF2B5EF4-FFF2-40B4-BE49-F238E27FC236}">
                <a16:creationId xmlns:a16="http://schemas.microsoft.com/office/drawing/2014/main" xmlns="" id="{6EA09C1D-90A4-9EE1-2E54-6A800BC7A2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B7F88B4B-B237-0D67-2DEA-78DE42FEBDBC}"/>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5" name="Footer Placeholder 4">
            <a:extLst>
              <a:ext uri="{FF2B5EF4-FFF2-40B4-BE49-F238E27FC236}">
                <a16:creationId xmlns:a16="http://schemas.microsoft.com/office/drawing/2014/main" xmlns="" id="{0239828A-03BE-2797-7F55-C6629EA0D4F9}"/>
              </a:ext>
            </a:extLst>
          </p:cNvPr>
          <p:cNvSpPr>
            <a:spLocks noGrp="1"/>
          </p:cNvSpPr>
          <p:nvPr>
            <p:ph type="ftr" sz="quarter" idx="11"/>
          </p:nvPr>
        </p:nvSpPr>
        <p:spPr/>
        <p:txBody>
          <a:bodyPr/>
          <a:lstStyle/>
          <a:p>
            <a:endParaRPr lang="x-none"/>
          </a:p>
        </p:txBody>
      </p:sp>
      <p:sp>
        <p:nvSpPr>
          <p:cNvPr id="6" name="Slide Number Placeholder 5">
            <a:extLst>
              <a:ext uri="{FF2B5EF4-FFF2-40B4-BE49-F238E27FC236}">
                <a16:creationId xmlns:a16="http://schemas.microsoft.com/office/drawing/2014/main" xmlns="" id="{1122C470-455F-4EE5-8396-96FB4B2CCCCF}"/>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204348571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F19AAC-2E3D-498A-AC9F-73E1BD97A3F3}"/>
              </a:ext>
            </a:extLst>
          </p:cNvPr>
          <p:cNvSpPr>
            <a:spLocks noGrp="1"/>
          </p:cNvSpPr>
          <p:nvPr>
            <p:ph type="title"/>
          </p:nvPr>
        </p:nvSpPr>
        <p:spPr/>
        <p:txBody>
          <a:bodyPr/>
          <a:lstStyle/>
          <a:p>
            <a:r>
              <a:rPr lang="en-GB"/>
              <a:t>Click to edit Master title style</a:t>
            </a:r>
            <a:endParaRPr lang="x-none"/>
          </a:p>
        </p:txBody>
      </p:sp>
      <p:sp>
        <p:nvSpPr>
          <p:cNvPr id="3" name="Content Placeholder 2">
            <a:extLst>
              <a:ext uri="{FF2B5EF4-FFF2-40B4-BE49-F238E27FC236}">
                <a16:creationId xmlns:a16="http://schemas.microsoft.com/office/drawing/2014/main" xmlns="" id="{0B384375-7E6D-3882-D307-B2239689B52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Content Placeholder 3">
            <a:extLst>
              <a:ext uri="{FF2B5EF4-FFF2-40B4-BE49-F238E27FC236}">
                <a16:creationId xmlns:a16="http://schemas.microsoft.com/office/drawing/2014/main" xmlns="" id="{CFC22DDE-B259-BDE1-E322-8981A8BF2D3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Date Placeholder 4">
            <a:extLst>
              <a:ext uri="{FF2B5EF4-FFF2-40B4-BE49-F238E27FC236}">
                <a16:creationId xmlns:a16="http://schemas.microsoft.com/office/drawing/2014/main" xmlns="" id="{54AA7E6B-DA18-5B97-CECA-E2BAD76FA9AE}"/>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6" name="Footer Placeholder 5">
            <a:extLst>
              <a:ext uri="{FF2B5EF4-FFF2-40B4-BE49-F238E27FC236}">
                <a16:creationId xmlns:a16="http://schemas.microsoft.com/office/drawing/2014/main" xmlns="" id="{6DC518A9-60CE-4E53-8215-F6175E6EEF25}"/>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D3AAD30F-4CA1-E641-73A2-0130AB8415BC}"/>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286989745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BDC5A4-AF0D-40BF-1234-2A5D1FBC36F6}"/>
              </a:ext>
            </a:extLst>
          </p:cNvPr>
          <p:cNvSpPr>
            <a:spLocks noGrp="1"/>
          </p:cNvSpPr>
          <p:nvPr>
            <p:ph type="title"/>
          </p:nvPr>
        </p:nvSpPr>
        <p:spPr>
          <a:xfrm>
            <a:off x="839788" y="365125"/>
            <a:ext cx="10515600" cy="1325563"/>
          </a:xfrm>
        </p:spPr>
        <p:txBody>
          <a:bodyPr/>
          <a:lstStyle/>
          <a:p>
            <a:r>
              <a:rPr lang="en-GB"/>
              <a:t>Click to edit Master title style</a:t>
            </a:r>
            <a:endParaRPr lang="x-none"/>
          </a:p>
        </p:txBody>
      </p:sp>
      <p:sp>
        <p:nvSpPr>
          <p:cNvPr id="3" name="Text Placeholder 2">
            <a:extLst>
              <a:ext uri="{FF2B5EF4-FFF2-40B4-BE49-F238E27FC236}">
                <a16:creationId xmlns:a16="http://schemas.microsoft.com/office/drawing/2014/main" xmlns="" id="{FED9C8D0-AE72-DD9E-4424-6B7C9546F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C89A8BD0-FE39-D62D-91C0-AB0A3B66E6C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5" name="Text Placeholder 4">
            <a:extLst>
              <a:ext uri="{FF2B5EF4-FFF2-40B4-BE49-F238E27FC236}">
                <a16:creationId xmlns:a16="http://schemas.microsoft.com/office/drawing/2014/main" xmlns="" id="{A93D316F-4D5C-7B7B-E15A-6D8A8D67C0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D463A0A6-ED73-E172-77F4-913272BAC65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7" name="Date Placeholder 6">
            <a:extLst>
              <a:ext uri="{FF2B5EF4-FFF2-40B4-BE49-F238E27FC236}">
                <a16:creationId xmlns:a16="http://schemas.microsoft.com/office/drawing/2014/main" xmlns="" id="{25105AC8-BB4E-E083-F806-D9EA11AE1F6D}"/>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8" name="Footer Placeholder 7">
            <a:extLst>
              <a:ext uri="{FF2B5EF4-FFF2-40B4-BE49-F238E27FC236}">
                <a16:creationId xmlns:a16="http://schemas.microsoft.com/office/drawing/2014/main" xmlns="" id="{3AC23406-A626-8FF8-0316-25BB0C4F7C1C}"/>
              </a:ext>
            </a:extLst>
          </p:cNvPr>
          <p:cNvSpPr>
            <a:spLocks noGrp="1"/>
          </p:cNvSpPr>
          <p:nvPr>
            <p:ph type="ftr" sz="quarter" idx="11"/>
          </p:nvPr>
        </p:nvSpPr>
        <p:spPr/>
        <p:txBody>
          <a:bodyPr/>
          <a:lstStyle/>
          <a:p>
            <a:endParaRPr lang="x-none"/>
          </a:p>
        </p:txBody>
      </p:sp>
      <p:sp>
        <p:nvSpPr>
          <p:cNvPr id="9" name="Slide Number Placeholder 8">
            <a:extLst>
              <a:ext uri="{FF2B5EF4-FFF2-40B4-BE49-F238E27FC236}">
                <a16:creationId xmlns:a16="http://schemas.microsoft.com/office/drawing/2014/main" xmlns="" id="{99E04A7D-93A0-9CA2-1652-0353F94065F6}"/>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109655343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F6A79D-B637-7FDA-CF83-4C65BD9458E8}"/>
              </a:ext>
            </a:extLst>
          </p:cNvPr>
          <p:cNvSpPr>
            <a:spLocks noGrp="1"/>
          </p:cNvSpPr>
          <p:nvPr>
            <p:ph type="title"/>
          </p:nvPr>
        </p:nvSpPr>
        <p:spPr/>
        <p:txBody>
          <a:bodyPr/>
          <a:lstStyle/>
          <a:p>
            <a:r>
              <a:rPr lang="en-GB"/>
              <a:t>Click to edit Master title style</a:t>
            </a:r>
            <a:endParaRPr lang="x-none"/>
          </a:p>
        </p:txBody>
      </p:sp>
      <p:sp>
        <p:nvSpPr>
          <p:cNvPr id="3" name="Date Placeholder 2">
            <a:extLst>
              <a:ext uri="{FF2B5EF4-FFF2-40B4-BE49-F238E27FC236}">
                <a16:creationId xmlns:a16="http://schemas.microsoft.com/office/drawing/2014/main" xmlns="" id="{096C2D11-3205-E02B-C929-2EE66423B74D}"/>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4" name="Footer Placeholder 3">
            <a:extLst>
              <a:ext uri="{FF2B5EF4-FFF2-40B4-BE49-F238E27FC236}">
                <a16:creationId xmlns:a16="http://schemas.microsoft.com/office/drawing/2014/main" xmlns="" id="{5F0F38DD-2A11-761A-55B1-BF8283CC64A8}"/>
              </a:ext>
            </a:extLst>
          </p:cNvPr>
          <p:cNvSpPr>
            <a:spLocks noGrp="1"/>
          </p:cNvSpPr>
          <p:nvPr>
            <p:ph type="ftr" sz="quarter" idx="11"/>
          </p:nvPr>
        </p:nvSpPr>
        <p:spPr/>
        <p:txBody>
          <a:bodyPr/>
          <a:lstStyle/>
          <a:p>
            <a:endParaRPr lang="x-none"/>
          </a:p>
        </p:txBody>
      </p:sp>
      <p:sp>
        <p:nvSpPr>
          <p:cNvPr id="5" name="Slide Number Placeholder 4">
            <a:extLst>
              <a:ext uri="{FF2B5EF4-FFF2-40B4-BE49-F238E27FC236}">
                <a16:creationId xmlns:a16="http://schemas.microsoft.com/office/drawing/2014/main" xmlns="" id="{8C722F97-6C69-821F-93D7-F05822831262}"/>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70594618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4B87EED-7526-26C8-026F-C51D78922620}"/>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3" name="Footer Placeholder 2">
            <a:extLst>
              <a:ext uri="{FF2B5EF4-FFF2-40B4-BE49-F238E27FC236}">
                <a16:creationId xmlns:a16="http://schemas.microsoft.com/office/drawing/2014/main" xmlns="" id="{9444E661-5B3F-D1FC-ECC9-2D5C072AD5B9}"/>
              </a:ext>
            </a:extLst>
          </p:cNvPr>
          <p:cNvSpPr>
            <a:spLocks noGrp="1"/>
          </p:cNvSpPr>
          <p:nvPr>
            <p:ph type="ftr" sz="quarter" idx="11"/>
          </p:nvPr>
        </p:nvSpPr>
        <p:spPr/>
        <p:txBody>
          <a:bodyPr/>
          <a:lstStyle/>
          <a:p>
            <a:endParaRPr lang="x-none"/>
          </a:p>
        </p:txBody>
      </p:sp>
      <p:sp>
        <p:nvSpPr>
          <p:cNvPr id="4" name="Slide Number Placeholder 3">
            <a:extLst>
              <a:ext uri="{FF2B5EF4-FFF2-40B4-BE49-F238E27FC236}">
                <a16:creationId xmlns:a16="http://schemas.microsoft.com/office/drawing/2014/main" xmlns="" id="{10B5A58B-57AF-A21B-54F1-15CDFED2A78C}"/>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327660384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6B23AF-163F-88FB-5797-3C95BCD766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Content Placeholder 2">
            <a:extLst>
              <a:ext uri="{FF2B5EF4-FFF2-40B4-BE49-F238E27FC236}">
                <a16:creationId xmlns:a16="http://schemas.microsoft.com/office/drawing/2014/main" xmlns="" id="{415C0450-1C88-CA3F-8A91-B1021FA461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Text Placeholder 3">
            <a:extLst>
              <a:ext uri="{FF2B5EF4-FFF2-40B4-BE49-F238E27FC236}">
                <a16:creationId xmlns:a16="http://schemas.microsoft.com/office/drawing/2014/main" xmlns="" id="{2538C75F-80FD-3D66-BB9B-7C255F103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1B936541-9818-4070-1DBA-820CF1C1085E}"/>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6" name="Footer Placeholder 5">
            <a:extLst>
              <a:ext uri="{FF2B5EF4-FFF2-40B4-BE49-F238E27FC236}">
                <a16:creationId xmlns:a16="http://schemas.microsoft.com/office/drawing/2014/main" xmlns="" id="{B21F9D4E-0D8D-6549-35C7-24122D18FC65}"/>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E074E822-9E39-458C-1CB9-7C0B3AD69BEE}"/>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27763622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96EB0B-7032-0447-D78A-170F9791EE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x-none"/>
          </a:p>
        </p:txBody>
      </p:sp>
      <p:sp>
        <p:nvSpPr>
          <p:cNvPr id="3" name="Picture Placeholder 2">
            <a:extLst>
              <a:ext uri="{FF2B5EF4-FFF2-40B4-BE49-F238E27FC236}">
                <a16:creationId xmlns:a16="http://schemas.microsoft.com/office/drawing/2014/main" xmlns="" id="{DDC0813F-4AD7-98BA-42C7-E663372858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a:extLst>
              <a:ext uri="{FF2B5EF4-FFF2-40B4-BE49-F238E27FC236}">
                <a16:creationId xmlns:a16="http://schemas.microsoft.com/office/drawing/2014/main" xmlns="" id="{37B0891B-D70F-A5AC-FE53-3CA1EFAD2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119C44DD-EE82-5069-2867-301DF11DECD5}"/>
              </a:ext>
            </a:extLst>
          </p:cNvPr>
          <p:cNvSpPr>
            <a:spLocks noGrp="1"/>
          </p:cNvSpPr>
          <p:nvPr>
            <p:ph type="dt" sz="half" idx="10"/>
          </p:nvPr>
        </p:nvSpPr>
        <p:spPr/>
        <p:txBody>
          <a:bodyPr/>
          <a:lstStyle/>
          <a:p>
            <a:fld id="{72D47D16-CCEA-2340-95BC-29A587276BC7}" type="datetimeFigureOut">
              <a:rPr lang="x-none" smtClean="0"/>
              <a:t>2023-05-30</a:t>
            </a:fld>
            <a:endParaRPr lang="x-none"/>
          </a:p>
        </p:txBody>
      </p:sp>
      <p:sp>
        <p:nvSpPr>
          <p:cNvPr id="6" name="Footer Placeholder 5">
            <a:extLst>
              <a:ext uri="{FF2B5EF4-FFF2-40B4-BE49-F238E27FC236}">
                <a16:creationId xmlns:a16="http://schemas.microsoft.com/office/drawing/2014/main" xmlns="" id="{FEB45D88-F986-39FE-1EB1-5AE31031B3EC}"/>
              </a:ext>
            </a:extLst>
          </p:cNvPr>
          <p:cNvSpPr>
            <a:spLocks noGrp="1"/>
          </p:cNvSpPr>
          <p:nvPr>
            <p:ph type="ftr" sz="quarter" idx="11"/>
          </p:nvPr>
        </p:nvSpPr>
        <p:spPr/>
        <p:txBody>
          <a:bodyPr/>
          <a:lstStyle/>
          <a:p>
            <a:endParaRPr lang="x-none"/>
          </a:p>
        </p:txBody>
      </p:sp>
      <p:sp>
        <p:nvSpPr>
          <p:cNvPr id="7" name="Slide Number Placeholder 6">
            <a:extLst>
              <a:ext uri="{FF2B5EF4-FFF2-40B4-BE49-F238E27FC236}">
                <a16:creationId xmlns:a16="http://schemas.microsoft.com/office/drawing/2014/main" xmlns="" id="{16977FE4-3F07-4AE6-D467-17A2A889EFB6}"/>
              </a:ext>
            </a:extLst>
          </p:cNvPr>
          <p:cNvSpPr>
            <a:spLocks noGrp="1"/>
          </p:cNvSpPr>
          <p:nvPr>
            <p:ph type="sldNum" sz="quarter" idx="12"/>
          </p:nvPr>
        </p:nvSpPr>
        <p:spPr/>
        <p:txBody>
          <a:bodyPr/>
          <a:lstStyle/>
          <a:p>
            <a:fld id="{0DAEC31B-5FDA-5945-8367-89D08D191CFA}" type="slidenum">
              <a:rPr lang="x-none" smtClean="0"/>
              <a:t>‹#›</a:t>
            </a:fld>
            <a:endParaRPr lang="x-none"/>
          </a:p>
        </p:txBody>
      </p:sp>
    </p:spTree>
    <p:extLst>
      <p:ext uri="{BB962C8B-B14F-4D97-AF65-F5344CB8AC3E}">
        <p14:creationId xmlns:p14="http://schemas.microsoft.com/office/powerpoint/2010/main" val="135489630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3199A70-F057-2DE4-7F53-78A665962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x-none"/>
          </a:p>
        </p:txBody>
      </p:sp>
      <p:sp>
        <p:nvSpPr>
          <p:cNvPr id="3" name="Text Placeholder 2">
            <a:extLst>
              <a:ext uri="{FF2B5EF4-FFF2-40B4-BE49-F238E27FC236}">
                <a16:creationId xmlns:a16="http://schemas.microsoft.com/office/drawing/2014/main" xmlns="" id="{DD4459F0-8E9B-5205-2239-85B524303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4" name="Date Placeholder 3">
            <a:extLst>
              <a:ext uri="{FF2B5EF4-FFF2-40B4-BE49-F238E27FC236}">
                <a16:creationId xmlns:a16="http://schemas.microsoft.com/office/drawing/2014/main" xmlns="" id="{75D492A9-E468-EFF9-88B7-DD5A123A2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47D16-CCEA-2340-95BC-29A587276BC7}" type="datetimeFigureOut">
              <a:rPr lang="x-none" smtClean="0"/>
              <a:t>2023-05-30</a:t>
            </a:fld>
            <a:endParaRPr lang="x-none"/>
          </a:p>
        </p:txBody>
      </p:sp>
      <p:sp>
        <p:nvSpPr>
          <p:cNvPr id="5" name="Footer Placeholder 4">
            <a:extLst>
              <a:ext uri="{FF2B5EF4-FFF2-40B4-BE49-F238E27FC236}">
                <a16:creationId xmlns:a16="http://schemas.microsoft.com/office/drawing/2014/main" xmlns="" id="{AD7281D4-BBE9-D0E6-2229-C1DDCCE43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a:extLst>
              <a:ext uri="{FF2B5EF4-FFF2-40B4-BE49-F238E27FC236}">
                <a16:creationId xmlns:a16="http://schemas.microsoft.com/office/drawing/2014/main" xmlns="" id="{A1A862FA-FDF2-C51D-1D29-7EE8AE18D7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EC31B-5FDA-5945-8367-89D08D191CFA}" type="slidenum">
              <a:rPr lang="x-none" smtClean="0"/>
              <a:t>‹#›</a:t>
            </a:fld>
            <a:endParaRPr lang="x-none"/>
          </a:p>
        </p:txBody>
      </p:sp>
    </p:spTree>
    <p:extLst>
      <p:ext uri="{BB962C8B-B14F-4D97-AF65-F5344CB8AC3E}">
        <p14:creationId xmlns:p14="http://schemas.microsoft.com/office/powerpoint/2010/main" val="2573941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xmlns="" Requires="p159">
      <p:transition xmlns:p14="http://schemas.microsoft.com/office/powerpoint/2010/main" spd="slow" p14:dur="2000">
        <p159:morph option="byWord"/>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1.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chart" Target="../charts/char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5.png"/><Relationship Id="rId17" Type="http://schemas.openxmlformats.org/officeDocument/2006/relationships/image" Target="../media/image18.png"/><Relationship Id="rId2" Type="http://schemas.openxmlformats.org/officeDocument/2006/relationships/notesSlide" Target="../notesSlides/notesSlide6.xml"/><Relationship Id="rId16"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7927B5AD-1060-6D48-7F9F-D3651C8B7C4B}"/>
              </a:ext>
            </a:extLst>
          </p:cNvPr>
          <p:cNvSpPr/>
          <p:nvPr/>
        </p:nvSpPr>
        <p:spPr>
          <a:xfrm>
            <a:off x="0" y="1912508"/>
            <a:ext cx="12192000" cy="1946787"/>
          </a:xfrm>
          <a:prstGeom prst="rect">
            <a:avLst/>
          </a:prstGeom>
          <a:solidFill>
            <a:schemeClr val="accent1">
              <a:lumMod val="50000"/>
            </a:schemeClr>
          </a:solidFill>
          <a:ln>
            <a:solidFill>
              <a:srgbClr val="0E3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 name="Title 1">
            <a:extLst>
              <a:ext uri="{FF2B5EF4-FFF2-40B4-BE49-F238E27FC236}">
                <a16:creationId xmlns:a16="http://schemas.microsoft.com/office/drawing/2014/main" xmlns="" id="{29EF805D-CAC5-2599-8E78-3DA0592A8CE8}"/>
              </a:ext>
            </a:extLst>
          </p:cNvPr>
          <p:cNvSpPr>
            <a:spLocks noGrp="1"/>
          </p:cNvSpPr>
          <p:nvPr>
            <p:ph type="ctrTitle"/>
          </p:nvPr>
        </p:nvSpPr>
        <p:spPr>
          <a:xfrm>
            <a:off x="-4087" y="1719582"/>
            <a:ext cx="12192000" cy="1946787"/>
          </a:xfrm>
        </p:spPr>
        <p:txBody>
          <a:bodyPr>
            <a:normAutofit/>
          </a:bodyPr>
          <a:lstStyle/>
          <a:p>
            <a:r>
              <a:rPr lang="en-US" sz="3400" b="1" kern="0" dirty="0">
                <a:solidFill>
                  <a:schemeClr val="bg1"/>
                </a:solidFill>
                <a:effectLst/>
                <a:latin typeface="Times New Roman" panose="02020603050405020304" pitchFamily="18" charset="0"/>
                <a:cs typeface="Times New Roman" panose="02020603050405020304" pitchFamily="18" charset="0"/>
              </a:rPr>
              <a:t>IMPACT OF POPULATION AGING ON CANCER INCIDENCE AND MORTALITY IN SOUTH KOREA : </a:t>
            </a:r>
            <a:br>
              <a:rPr lang="en-US" sz="3400" b="1" kern="0" dirty="0">
                <a:solidFill>
                  <a:schemeClr val="bg1"/>
                </a:solidFill>
                <a:effectLst/>
                <a:latin typeface="Times New Roman" panose="02020603050405020304" pitchFamily="18" charset="0"/>
                <a:cs typeface="Times New Roman" panose="02020603050405020304" pitchFamily="18" charset="0"/>
              </a:rPr>
            </a:br>
            <a:r>
              <a:rPr lang="en-US" sz="3400" b="1" kern="0" dirty="0">
                <a:solidFill>
                  <a:schemeClr val="bg1"/>
                </a:solidFill>
                <a:effectLst/>
                <a:latin typeface="Times New Roman" panose="02020603050405020304" pitchFamily="18" charset="0"/>
                <a:cs typeface="Times New Roman" panose="02020603050405020304" pitchFamily="18" charset="0"/>
              </a:rPr>
              <a:t>PROEJCTION MODEL-BASED STUDY</a:t>
            </a:r>
            <a:endParaRPr lang="x-none" sz="34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xmlns="" id="{EC53B323-52D0-7758-9EF8-F7D8BE0E15E0}"/>
              </a:ext>
            </a:extLst>
          </p:cNvPr>
          <p:cNvSpPr>
            <a:spLocks noGrp="1"/>
          </p:cNvSpPr>
          <p:nvPr>
            <p:ph type="subTitle" idx="1"/>
          </p:nvPr>
        </p:nvSpPr>
        <p:spPr>
          <a:xfrm>
            <a:off x="1524000" y="4052221"/>
            <a:ext cx="9144000" cy="1655762"/>
          </a:xfrm>
        </p:spPr>
        <p:txBody>
          <a:bodyPr/>
          <a:lstStyle/>
          <a:p>
            <a:r>
              <a:rPr lang="x-none" b="1" dirty="0">
                <a:latin typeface="Times New Roman" panose="02020603050405020304" pitchFamily="18" charset="0"/>
                <a:cs typeface="Times New Roman" panose="02020603050405020304" pitchFamily="18" charset="0"/>
              </a:rPr>
              <a:t>Final Defense </a:t>
            </a:r>
            <a:r>
              <a:rPr lang="en-US" altLang="ko-KR" b="1" dirty="0">
                <a:latin typeface="Times New Roman" panose="02020603050405020304" pitchFamily="18" charset="0"/>
                <a:cs typeface="Times New Roman" panose="02020603050405020304" pitchFamily="18" charset="0"/>
              </a:rPr>
              <a:t>of</a:t>
            </a:r>
            <a:r>
              <a:rPr lang="x-none" b="1" dirty="0">
                <a:latin typeface="Times New Roman" panose="02020603050405020304" pitchFamily="18" charset="0"/>
                <a:cs typeface="Times New Roman" panose="02020603050405020304" pitchFamily="18" charset="0"/>
              </a:rPr>
              <a:t> Master Thesis</a:t>
            </a:r>
          </a:p>
        </p:txBody>
      </p:sp>
      <p:sp>
        <p:nvSpPr>
          <p:cNvPr id="7" name="TextBox 6">
            <a:extLst>
              <a:ext uri="{FF2B5EF4-FFF2-40B4-BE49-F238E27FC236}">
                <a16:creationId xmlns:a16="http://schemas.microsoft.com/office/drawing/2014/main" xmlns="" id="{21C159EC-3F7B-9F79-2E57-A3A51187EA0E}"/>
              </a:ext>
            </a:extLst>
          </p:cNvPr>
          <p:cNvSpPr txBox="1"/>
          <p:nvPr/>
        </p:nvSpPr>
        <p:spPr>
          <a:xfrm>
            <a:off x="3044862" y="4461795"/>
            <a:ext cx="6094602" cy="369332"/>
          </a:xfrm>
          <a:prstGeom prst="rect">
            <a:avLst/>
          </a:prstGeom>
          <a:noFill/>
        </p:spPr>
        <p:txBody>
          <a:bodyPr wrap="square">
            <a:spAutoFit/>
          </a:bodyPr>
          <a:lstStyle/>
          <a:p>
            <a:pPr algn="ctr"/>
            <a:r>
              <a:rPr lang="x-none" dirty="0">
                <a:latin typeface="Times New Roman" panose="02020603050405020304" pitchFamily="18" charset="0"/>
                <a:cs typeface="Times New Roman" panose="02020603050405020304" pitchFamily="18" charset="0"/>
              </a:rPr>
              <a:t>MPH Candidate Hoejun Kwon</a:t>
            </a:r>
          </a:p>
        </p:txBody>
      </p:sp>
      <p:pic>
        <p:nvPicPr>
          <p:cNvPr id="11" name="Picture 10" descr="Logo&#10;&#10;Description automatically generated">
            <a:extLst>
              <a:ext uri="{FF2B5EF4-FFF2-40B4-BE49-F238E27FC236}">
                <a16:creationId xmlns:a16="http://schemas.microsoft.com/office/drawing/2014/main" xmlns="" id="{F5F35A3C-999C-5118-AF42-A87A0FB9F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497" y="77221"/>
            <a:ext cx="1731564" cy="1731564"/>
          </a:xfrm>
          <a:prstGeom prst="rect">
            <a:avLst/>
          </a:prstGeom>
        </p:spPr>
      </p:pic>
      <p:sp>
        <p:nvSpPr>
          <p:cNvPr id="15" name="TextBox 14">
            <a:extLst>
              <a:ext uri="{FF2B5EF4-FFF2-40B4-BE49-F238E27FC236}">
                <a16:creationId xmlns:a16="http://schemas.microsoft.com/office/drawing/2014/main" xmlns="" id="{3EE1BB23-2A54-C7DD-1F20-61892520F5C9}"/>
              </a:ext>
            </a:extLst>
          </p:cNvPr>
          <p:cNvSpPr txBox="1"/>
          <p:nvPr/>
        </p:nvSpPr>
        <p:spPr>
          <a:xfrm>
            <a:off x="5228819" y="5147771"/>
            <a:ext cx="1731564" cy="707886"/>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Supervisor </a:t>
            </a:r>
          </a:p>
          <a:p>
            <a:pPr algn="ctr"/>
            <a:r>
              <a:rPr lang="x-none" sz="2000" dirty="0">
                <a:latin typeface="Times New Roman" panose="02020603050405020304" pitchFamily="18" charset="0"/>
                <a:cs typeface="Times New Roman" panose="02020603050405020304" pitchFamily="18" charset="0"/>
              </a:rPr>
              <a:t>Hyunsoon Cho</a:t>
            </a:r>
          </a:p>
        </p:txBody>
      </p:sp>
      <p:sp>
        <p:nvSpPr>
          <p:cNvPr id="30" name="TextBox 29">
            <a:extLst>
              <a:ext uri="{FF2B5EF4-FFF2-40B4-BE49-F238E27FC236}">
                <a16:creationId xmlns:a16="http://schemas.microsoft.com/office/drawing/2014/main" xmlns="" id="{24FFBDE0-3E9A-4E69-7250-F0F480B2D472}"/>
              </a:ext>
            </a:extLst>
          </p:cNvPr>
          <p:cNvSpPr txBox="1"/>
          <p:nvPr/>
        </p:nvSpPr>
        <p:spPr>
          <a:xfrm>
            <a:off x="4693865" y="6411447"/>
            <a:ext cx="2653675" cy="369332"/>
          </a:xfrm>
          <a:prstGeom prst="rect">
            <a:avLst/>
          </a:prstGeom>
          <a:noFill/>
        </p:spPr>
        <p:txBody>
          <a:bodyPr wrap="none" rtlCol="0">
            <a:spAutoFit/>
          </a:bodyPr>
          <a:lstStyle/>
          <a:p>
            <a:r>
              <a:rPr lang="x-none" dirty="0">
                <a:latin typeface="Times New Roman" panose="02020603050405020304" pitchFamily="18" charset="0"/>
                <a:cs typeface="Times New Roman" panose="02020603050405020304" pitchFamily="18" charset="0"/>
              </a:rPr>
              <a:t>Academic Year 2023-2024</a:t>
            </a:r>
          </a:p>
        </p:txBody>
      </p:sp>
      <p:sp>
        <p:nvSpPr>
          <p:cNvPr id="4" name="TextBox 3">
            <a:extLst>
              <a:ext uri="{FF2B5EF4-FFF2-40B4-BE49-F238E27FC236}">
                <a16:creationId xmlns:a16="http://schemas.microsoft.com/office/drawing/2014/main" xmlns="" id="{EC5DC867-3C9D-5C38-2590-13D33B156FD2}"/>
              </a:ext>
            </a:extLst>
          </p:cNvPr>
          <p:cNvSpPr txBox="1"/>
          <p:nvPr/>
        </p:nvSpPr>
        <p:spPr>
          <a:xfrm>
            <a:off x="4330052" y="4812621"/>
            <a:ext cx="3523722" cy="276999"/>
          </a:xfrm>
          <a:prstGeom prst="rect">
            <a:avLst/>
          </a:prstGeom>
          <a:noFill/>
        </p:spPr>
        <p:txBody>
          <a:bodyPr wrap="none" rtlCol="0">
            <a:spAutoFit/>
          </a:bodyPr>
          <a:lstStyle/>
          <a:p>
            <a:pPr algn="ctr"/>
            <a:r>
              <a:rPr lang="x-none" sz="1200" dirty="0">
                <a:solidFill>
                  <a:schemeClr val="bg2">
                    <a:lumMod val="50000"/>
                  </a:schemeClr>
                </a:solidFill>
                <a:latin typeface="Times New Roman" panose="02020603050405020304" pitchFamily="18" charset="0"/>
                <a:cs typeface="Times New Roman" panose="02020603050405020304" pitchFamily="18" charset="0"/>
              </a:rPr>
              <a:t>Department of Cancer Control and Population Health</a:t>
            </a:r>
          </a:p>
        </p:txBody>
      </p:sp>
      <p:sp>
        <p:nvSpPr>
          <p:cNvPr id="5" name="TextBox 4">
            <a:extLst>
              <a:ext uri="{FF2B5EF4-FFF2-40B4-BE49-F238E27FC236}">
                <a16:creationId xmlns:a16="http://schemas.microsoft.com/office/drawing/2014/main" xmlns="" id="{6351FDA9-AC12-B70E-8C54-7B390C622BEE}"/>
              </a:ext>
            </a:extLst>
          </p:cNvPr>
          <p:cNvSpPr txBox="1"/>
          <p:nvPr/>
        </p:nvSpPr>
        <p:spPr>
          <a:xfrm>
            <a:off x="4593261" y="5855657"/>
            <a:ext cx="2864439" cy="276999"/>
          </a:xfrm>
          <a:prstGeom prst="rect">
            <a:avLst/>
          </a:prstGeom>
          <a:noFill/>
        </p:spPr>
        <p:txBody>
          <a:bodyPr wrap="none" rtlCol="0">
            <a:spAutoFit/>
          </a:bodyPr>
          <a:lstStyle/>
          <a:p>
            <a:pPr algn="ctr"/>
            <a:r>
              <a:rPr lang="x-none" sz="1200" dirty="0">
                <a:solidFill>
                  <a:schemeClr val="bg2">
                    <a:lumMod val="50000"/>
                  </a:schemeClr>
                </a:solidFill>
                <a:latin typeface="Times New Roman" panose="02020603050405020304" pitchFamily="18" charset="0"/>
                <a:cs typeface="Times New Roman" panose="02020603050405020304" pitchFamily="18" charset="0"/>
              </a:rPr>
              <a:t>Department of  Cancer AI</a:t>
            </a:r>
            <a:r>
              <a:rPr lang="ko-KR" altLang="en-US" sz="1200" dirty="0">
                <a:solidFill>
                  <a:schemeClr val="bg2">
                    <a:lumMod val="50000"/>
                  </a:schemeClr>
                </a:solidFill>
                <a:latin typeface="Times New Roman" panose="02020603050405020304" pitchFamily="18" charset="0"/>
                <a:cs typeface="Times New Roman" panose="02020603050405020304" pitchFamily="18" charset="0"/>
              </a:rPr>
              <a:t> </a:t>
            </a:r>
            <a:r>
              <a:rPr lang="en-US" altLang="ko-KR" sz="1200" dirty="0">
                <a:solidFill>
                  <a:schemeClr val="bg2">
                    <a:lumMod val="50000"/>
                  </a:schemeClr>
                </a:solidFill>
                <a:latin typeface="Times New Roman" panose="02020603050405020304" pitchFamily="18" charset="0"/>
                <a:cs typeface="Times New Roman" panose="02020603050405020304" pitchFamily="18" charset="0"/>
              </a:rPr>
              <a:t>&amp;</a:t>
            </a:r>
            <a:r>
              <a:rPr lang="x-none" sz="1200" dirty="0">
                <a:solidFill>
                  <a:schemeClr val="bg2">
                    <a:lumMod val="50000"/>
                  </a:schemeClr>
                </a:solidFill>
                <a:latin typeface="Times New Roman" panose="02020603050405020304" pitchFamily="18" charset="0"/>
                <a:cs typeface="Times New Roman" panose="02020603050405020304" pitchFamily="18" charset="0"/>
              </a:rPr>
              <a:t> Digital Health</a:t>
            </a:r>
          </a:p>
        </p:txBody>
      </p:sp>
    </p:spTree>
    <p:extLst>
      <p:ext uri="{BB962C8B-B14F-4D97-AF65-F5344CB8AC3E}">
        <p14:creationId xmlns:p14="http://schemas.microsoft.com/office/powerpoint/2010/main" val="4130934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xmlns="" id="{18504CB2-09FB-5CDE-E104-14166E9C5679}"/>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A2EAD684-9356-1179-8F82-C09108816144}"/>
              </a:ext>
            </a:extLst>
          </p:cNvPr>
          <p:cNvSpPr txBox="1"/>
          <p:nvPr/>
        </p:nvSpPr>
        <p:spPr>
          <a:xfrm>
            <a:off x="3277324" y="102444"/>
            <a:ext cx="5885650" cy="477054"/>
          </a:xfrm>
          <a:prstGeom prst="rect">
            <a:avLst/>
          </a:prstGeom>
          <a:noFill/>
        </p:spPr>
        <p:txBody>
          <a:bodyPr wrap="none" rtlCol="0">
            <a:spAutoFit/>
          </a:bodyPr>
          <a:lstStyle/>
          <a:p>
            <a:r>
              <a:rPr lang="x-none" sz="2500" b="1" dirty="0">
                <a:solidFill>
                  <a:schemeClr val="bg1"/>
                </a:solidFill>
                <a:latin typeface="Times New Roman" panose="02020603050405020304" pitchFamily="18" charset="0"/>
                <a:cs typeface="Times New Roman" panose="02020603050405020304" pitchFamily="18" charset="0"/>
              </a:rPr>
              <a:t>Result I: Validation ageing-related cancer</a:t>
            </a:r>
          </a:p>
        </p:txBody>
      </p:sp>
      <p:pic>
        <p:nvPicPr>
          <p:cNvPr id="77" name="Picture 76" descr="Logo&#10;&#10;Description automatically generated">
            <a:extLst>
              <a:ext uri="{FF2B5EF4-FFF2-40B4-BE49-F238E27FC236}">
                <a16:creationId xmlns:a16="http://schemas.microsoft.com/office/drawing/2014/main" xmlns="" id="{FFF8AD66-27CA-A37A-F96F-956A3B6B0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pic>
        <p:nvPicPr>
          <p:cNvPr id="21" name="LongAge.png">
            <a:extLst>
              <a:ext uri="{FF2B5EF4-FFF2-40B4-BE49-F238E27FC236}">
                <a16:creationId xmlns:a16="http://schemas.microsoft.com/office/drawing/2014/main" xmlns="" id="{74A06C0E-62D5-9837-712A-933A6B6A79D2}"/>
              </a:ext>
            </a:extLst>
          </p:cNvPr>
          <p:cNvPicPr>
            <a:picLocks noChangeArrowheads="1"/>
          </p:cNvPicPr>
          <p:nvPr/>
        </p:nvPicPr>
        <p:blipFill>
          <a:blip r:embed="rId4"/>
          <a:srcRect/>
          <a:stretch>
            <a:fillRect/>
          </a:stretch>
        </p:blipFill>
        <p:spPr bwMode="auto">
          <a:xfrm>
            <a:off x="6215606" y="2141705"/>
            <a:ext cx="4141568" cy="3121337"/>
          </a:xfrm>
          <a:prstGeom prst="rect">
            <a:avLst/>
          </a:prstGeom>
        </p:spPr>
      </p:pic>
      <p:pic>
        <p:nvPicPr>
          <p:cNvPr id="24" name="CrossAge.png">
            <a:extLst>
              <a:ext uri="{FF2B5EF4-FFF2-40B4-BE49-F238E27FC236}">
                <a16:creationId xmlns:a16="http://schemas.microsoft.com/office/drawing/2014/main" xmlns="" id="{537F8AF8-7234-64FF-B863-BD4157646045}"/>
              </a:ext>
            </a:extLst>
          </p:cNvPr>
          <p:cNvPicPr>
            <a:picLocks noChangeArrowheads="1"/>
          </p:cNvPicPr>
          <p:nvPr/>
        </p:nvPicPr>
        <p:blipFill>
          <a:blip r:embed="rId5"/>
          <a:srcRect/>
          <a:stretch>
            <a:fillRect/>
          </a:stretch>
        </p:blipFill>
        <p:spPr bwMode="auto">
          <a:xfrm>
            <a:off x="1875924" y="2039542"/>
            <a:ext cx="4236082" cy="3121353"/>
          </a:xfrm>
          <a:prstGeom prst="rect">
            <a:avLst/>
          </a:prstGeom>
        </p:spPr>
      </p:pic>
      <p:sp>
        <p:nvSpPr>
          <p:cNvPr id="27" name="TextBox 26">
            <a:extLst>
              <a:ext uri="{FF2B5EF4-FFF2-40B4-BE49-F238E27FC236}">
                <a16:creationId xmlns:a16="http://schemas.microsoft.com/office/drawing/2014/main" xmlns="" id="{1955293A-D453-36BE-6546-871BC291F68D}"/>
              </a:ext>
            </a:extLst>
          </p:cNvPr>
          <p:cNvSpPr txBox="1"/>
          <p:nvPr/>
        </p:nvSpPr>
        <p:spPr>
          <a:xfrm>
            <a:off x="2755451" y="1573272"/>
            <a:ext cx="2840265" cy="369332"/>
          </a:xfrm>
          <a:prstGeom prst="rect">
            <a:avLst/>
          </a:prstGeom>
          <a:noFill/>
        </p:spPr>
        <p:txBody>
          <a:bodyPr wrap="none" rtlCol="0">
            <a:spAutoFit/>
          </a:bodyPr>
          <a:lstStyle/>
          <a:p>
            <a:r>
              <a:rPr lang="en-US" altLang="ko-KR" b="1" dirty="0"/>
              <a:t>[Cross Sectional  Age Curve]</a:t>
            </a:r>
            <a:endParaRPr lang="x-none" b="1" dirty="0"/>
          </a:p>
        </p:txBody>
      </p:sp>
      <p:sp>
        <p:nvSpPr>
          <p:cNvPr id="29" name="TextBox 28">
            <a:extLst>
              <a:ext uri="{FF2B5EF4-FFF2-40B4-BE49-F238E27FC236}">
                <a16:creationId xmlns:a16="http://schemas.microsoft.com/office/drawing/2014/main" xmlns="" id="{FDFA1D4A-CF32-AE78-DC40-E226CA312E29}"/>
              </a:ext>
            </a:extLst>
          </p:cNvPr>
          <p:cNvSpPr txBox="1"/>
          <p:nvPr/>
        </p:nvSpPr>
        <p:spPr>
          <a:xfrm>
            <a:off x="7046257" y="1569080"/>
            <a:ext cx="2464777" cy="369332"/>
          </a:xfrm>
          <a:prstGeom prst="rect">
            <a:avLst/>
          </a:prstGeom>
          <a:noFill/>
        </p:spPr>
        <p:txBody>
          <a:bodyPr wrap="none" rtlCol="0">
            <a:spAutoFit/>
          </a:bodyPr>
          <a:lstStyle/>
          <a:p>
            <a:r>
              <a:rPr lang="en-US" altLang="ko-KR" b="1" dirty="0"/>
              <a:t>Longitudinal Age Curve]</a:t>
            </a:r>
            <a:endParaRPr lang="x-none" b="1" dirty="0"/>
          </a:p>
        </p:txBody>
      </p:sp>
      <p:sp>
        <p:nvSpPr>
          <p:cNvPr id="30" name="TextBox 29">
            <a:extLst>
              <a:ext uri="{FF2B5EF4-FFF2-40B4-BE49-F238E27FC236}">
                <a16:creationId xmlns:a16="http://schemas.microsoft.com/office/drawing/2014/main" xmlns="" id="{321A189B-534E-9867-FB7A-F55979292EBE}"/>
              </a:ext>
            </a:extLst>
          </p:cNvPr>
          <p:cNvSpPr txBox="1"/>
          <p:nvPr/>
        </p:nvSpPr>
        <p:spPr>
          <a:xfrm>
            <a:off x="3578625" y="994572"/>
            <a:ext cx="5584349" cy="477054"/>
          </a:xfrm>
          <a:prstGeom prst="rect">
            <a:avLst/>
          </a:prstGeom>
          <a:noFill/>
        </p:spPr>
        <p:txBody>
          <a:bodyPr wrap="none" rtlCol="0">
            <a:spAutoFit/>
          </a:bodyPr>
          <a:lstStyle/>
          <a:p>
            <a:r>
              <a:rPr lang="x-none" sz="2500" b="1" dirty="0"/>
              <a:t>[</a:t>
            </a:r>
            <a:r>
              <a:rPr lang="en-GB" sz="2500" b="1" dirty="0"/>
              <a:t>e.g.,</a:t>
            </a:r>
            <a:r>
              <a:rPr lang="x-none" sz="2500" b="1" dirty="0"/>
              <a:t> </a:t>
            </a:r>
            <a:r>
              <a:rPr lang="en-US" sz="2500" b="1" dirty="0"/>
              <a:t>Male </a:t>
            </a:r>
            <a:r>
              <a:rPr lang="x-none" sz="2500" b="1" dirty="0"/>
              <a:t>Incidence in Stomach Cancer]</a:t>
            </a:r>
          </a:p>
        </p:txBody>
      </p:sp>
      <p:sp>
        <p:nvSpPr>
          <p:cNvPr id="33" name="TextBox 32">
            <a:extLst>
              <a:ext uri="{FF2B5EF4-FFF2-40B4-BE49-F238E27FC236}">
                <a16:creationId xmlns:a16="http://schemas.microsoft.com/office/drawing/2014/main" xmlns="" id="{4523D270-CDAA-0F8D-A8AB-B4F86EE26837}"/>
              </a:ext>
            </a:extLst>
          </p:cNvPr>
          <p:cNvSpPr txBox="1"/>
          <p:nvPr/>
        </p:nvSpPr>
        <p:spPr>
          <a:xfrm>
            <a:off x="1293475" y="5472770"/>
            <a:ext cx="10204819" cy="369332"/>
          </a:xfrm>
          <a:prstGeom prst="rect">
            <a:avLst/>
          </a:prstGeom>
          <a:noFill/>
        </p:spPr>
        <p:txBody>
          <a:bodyPr wrap="square">
            <a:spAutoFit/>
          </a:bodyPr>
          <a:lstStyle/>
          <a:p>
            <a:pPr algn="ctr"/>
            <a:r>
              <a:rPr lang="en-GB" b="1" i="0" u="none" strike="noStrike" dirty="0">
                <a:effectLst/>
                <a:latin typeface="Söhne"/>
              </a:rPr>
              <a:t>Despite gender differences, the incidence and mortality rates for most cancers tend to increase with age.</a:t>
            </a:r>
            <a:endParaRPr lang="x-none" b="1" dirty="0"/>
          </a:p>
        </p:txBody>
      </p:sp>
      <p:sp>
        <p:nvSpPr>
          <p:cNvPr id="36" name="TextBox 35">
            <a:extLst>
              <a:ext uri="{FF2B5EF4-FFF2-40B4-BE49-F238E27FC236}">
                <a16:creationId xmlns:a16="http://schemas.microsoft.com/office/drawing/2014/main" xmlns="" id="{F3D9AED4-96F6-7AA4-FAC7-3CE03FE1AC72}"/>
              </a:ext>
            </a:extLst>
          </p:cNvPr>
          <p:cNvSpPr txBox="1"/>
          <p:nvPr/>
        </p:nvSpPr>
        <p:spPr>
          <a:xfrm>
            <a:off x="3277324" y="3333041"/>
            <a:ext cx="1492909" cy="369332"/>
          </a:xfrm>
          <a:prstGeom prst="rect">
            <a:avLst/>
          </a:prstGeom>
          <a:noFill/>
        </p:spPr>
        <p:txBody>
          <a:bodyPr wrap="none" rtlCol="0">
            <a:spAutoFit/>
          </a:bodyPr>
          <a:lstStyle/>
          <a:p>
            <a:r>
              <a:rPr lang="x-none" b="1" dirty="0"/>
              <a:t>[ Age-Period ]</a:t>
            </a:r>
          </a:p>
        </p:txBody>
      </p:sp>
      <p:sp>
        <p:nvSpPr>
          <p:cNvPr id="38" name="TextBox 37">
            <a:extLst>
              <a:ext uri="{FF2B5EF4-FFF2-40B4-BE49-F238E27FC236}">
                <a16:creationId xmlns:a16="http://schemas.microsoft.com/office/drawing/2014/main" xmlns="" id="{2C902F1C-F083-F7B2-24F6-A1274ABE5A06}"/>
              </a:ext>
            </a:extLst>
          </p:cNvPr>
          <p:cNvSpPr txBox="1"/>
          <p:nvPr/>
        </p:nvSpPr>
        <p:spPr>
          <a:xfrm>
            <a:off x="7106710" y="3415552"/>
            <a:ext cx="1527085" cy="369332"/>
          </a:xfrm>
          <a:prstGeom prst="rect">
            <a:avLst/>
          </a:prstGeom>
          <a:noFill/>
        </p:spPr>
        <p:txBody>
          <a:bodyPr wrap="none" rtlCol="0">
            <a:spAutoFit/>
          </a:bodyPr>
          <a:lstStyle/>
          <a:p>
            <a:r>
              <a:rPr lang="x-none" b="1" dirty="0"/>
              <a:t>[ Age-Cohort ]</a:t>
            </a:r>
          </a:p>
        </p:txBody>
      </p:sp>
    </p:spTree>
    <p:extLst>
      <p:ext uri="{BB962C8B-B14F-4D97-AF65-F5344CB8AC3E}">
        <p14:creationId xmlns:p14="http://schemas.microsoft.com/office/powerpoint/2010/main" val="2086558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xmlns="" id="{18504CB2-09FB-5CDE-E104-14166E9C5679}"/>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A2EAD684-9356-1179-8F82-C09108816144}"/>
              </a:ext>
            </a:extLst>
          </p:cNvPr>
          <p:cNvSpPr txBox="1"/>
          <p:nvPr/>
        </p:nvSpPr>
        <p:spPr>
          <a:xfrm>
            <a:off x="3277324" y="102444"/>
            <a:ext cx="5885650" cy="477054"/>
          </a:xfrm>
          <a:prstGeom prst="rect">
            <a:avLst/>
          </a:prstGeom>
          <a:noFill/>
        </p:spPr>
        <p:txBody>
          <a:bodyPr wrap="none" rtlCol="0">
            <a:spAutoFit/>
          </a:bodyPr>
          <a:lstStyle/>
          <a:p>
            <a:r>
              <a:rPr lang="x-none" sz="2500" b="1" dirty="0">
                <a:solidFill>
                  <a:schemeClr val="bg1"/>
                </a:solidFill>
                <a:latin typeface="Times New Roman" panose="02020603050405020304" pitchFamily="18" charset="0"/>
                <a:cs typeface="Times New Roman" panose="02020603050405020304" pitchFamily="18" charset="0"/>
              </a:rPr>
              <a:t>Result I: Validation ageing-related cancer</a:t>
            </a:r>
          </a:p>
        </p:txBody>
      </p:sp>
      <p:pic>
        <p:nvPicPr>
          <p:cNvPr id="77" name="Picture 76" descr="Logo&#10;&#10;Description automatically generated">
            <a:extLst>
              <a:ext uri="{FF2B5EF4-FFF2-40B4-BE49-F238E27FC236}">
                <a16:creationId xmlns:a16="http://schemas.microsoft.com/office/drawing/2014/main" xmlns="" id="{FFF8AD66-27CA-A37A-F96F-956A3B6B0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grpSp>
        <p:nvGrpSpPr>
          <p:cNvPr id="49" name="Group 48">
            <a:extLst>
              <a:ext uri="{FF2B5EF4-FFF2-40B4-BE49-F238E27FC236}">
                <a16:creationId xmlns:a16="http://schemas.microsoft.com/office/drawing/2014/main" xmlns="" id="{DECA5AE7-0E0E-D9C3-C52A-28989A43E287}"/>
              </a:ext>
            </a:extLst>
          </p:cNvPr>
          <p:cNvGrpSpPr/>
          <p:nvPr/>
        </p:nvGrpSpPr>
        <p:grpSpPr>
          <a:xfrm>
            <a:off x="771767" y="908598"/>
            <a:ext cx="4857171" cy="4214640"/>
            <a:chOff x="296494" y="1074596"/>
            <a:chExt cx="5191200" cy="4504482"/>
          </a:xfrm>
        </p:grpSpPr>
        <p:grpSp>
          <p:nvGrpSpPr>
            <p:cNvPr id="42" name="Group 41">
              <a:extLst>
                <a:ext uri="{FF2B5EF4-FFF2-40B4-BE49-F238E27FC236}">
                  <a16:creationId xmlns:a16="http://schemas.microsoft.com/office/drawing/2014/main" xmlns="" id="{211ACACB-CB29-AE08-B135-8B224FDE5E38}"/>
                </a:ext>
              </a:extLst>
            </p:cNvPr>
            <p:cNvGrpSpPr/>
            <p:nvPr/>
          </p:nvGrpSpPr>
          <p:grpSpPr>
            <a:xfrm>
              <a:off x="296494" y="1593833"/>
              <a:ext cx="5191200" cy="3985245"/>
              <a:chOff x="236211" y="1623744"/>
              <a:chExt cx="5191200" cy="3985245"/>
            </a:xfrm>
          </p:grpSpPr>
          <p:pic>
            <p:nvPicPr>
              <p:cNvPr id="15" name="LongAge.png">
                <a:extLst>
                  <a:ext uri="{FF2B5EF4-FFF2-40B4-BE49-F238E27FC236}">
                    <a16:creationId xmlns:a16="http://schemas.microsoft.com/office/drawing/2014/main" xmlns="" id="{97E54344-74EE-F44D-32E5-A9EF2FE71D4B}"/>
                  </a:ext>
                </a:extLst>
              </p:cNvPr>
              <p:cNvPicPr>
                <a:picLocks noChangeArrowheads="1"/>
              </p:cNvPicPr>
              <p:nvPr/>
            </p:nvPicPr>
            <p:blipFill>
              <a:blip r:embed="rId4"/>
              <a:srcRect/>
              <a:stretch>
                <a:fillRect/>
              </a:stretch>
            </p:blipFill>
            <p:spPr bwMode="auto">
              <a:xfrm>
                <a:off x="236211" y="3423744"/>
                <a:ext cx="2595600" cy="1800000"/>
              </a:xfrm>
              <a:prstGeom prst="rect">
                <a:avLst/>
              </a:prstGeom>
            </p:spPr>
          </p:pic>
          <p:pic>
            <p:nvPicPr>
              <p:cNvPr id="16" name="CrossAge.png">
                <a:extLst>
                  <a:ext uri="{FF2B5EF4-FFF2-40B4-BE49-F238E27FC236}">
                    <a16:creationId xmlns:a16="http://schemas.microsoft.com/office/drawing/2014/main" xmlns="" id="{9C1CFA95-54D3-2125-7C14-26F9CA15DC14}"/>
                  </a:ext>
                </a:extLst>
              </p:cNvPr>
              <p:cNvPicPr>
                <a:picLocks noChangeArrowheads="1"/>
              </p:cNvPicPr>
              <p:nvPr/>
            </p:nvPicPr>
            <p:blipFill>
              <a:blip r:embed="rId5"/>
              <a:srcRect/>
              <a:stretch>
                <a:fillRect/>
              </a:stretch>
            </p:blipFill>
            <p:spPr bwMode="auto">
              <a:xfrm>
                <a:off x="236211" y="1623744"/>
                <a:ext cx="2595600" cy="1800000"/>
              </a:xfrm>
              <a:prstGeom prst="rect">
                <a:avLst/>
              </a:prstGeom>
            </p:spPr>
          </p:pic>
          <p:sp>
            <p:nvSpPr>
              <p:cNvPr id="17" name="TextBox 16">
                <a:extLst>
                  <a:ext uri="{FF2B5EF4-FFF2-40B4-BE49-F238E27FC236}">
                    <a16:creationId xmlns:a16="http://schemas.microsoft.com/office/drawing/2014/main" xmlns="" id="{38003F99-3E22-943B-1AC4-3BC5FC730A81}"/>
                  </a:ext>
                </a:extLst>
              </p:cNvPr>
              <p:cNvSpPr txBox="1"/>
              <p:nvPr/>
            </p:nvSpPr>
            <p:spPr>
              <a:xfrm>
                <a:off x="1099603" y="5285824"/>
                <a:ext cx="1023037" cy="323165"/>
              </a:xfrm>
              <a:prstGeom prst="rect">
                <a:avLst/>
              </a:prstGeom>
              <a:noFill/>
            </p:spPr>
            <p:txBody>
              <a:bodyPr wrap="none" rtlCol="0">
                <a:spAutoFit/>
              </a:bodyPr>
              <a:lstStyle/>
              <a:p>
                <a:r>
                  <a:rPr lang="en-US" sz="1500" b="1" dirty="0">
                    <a:latin typeface="Times New Roman" panose="02020603050405020304" pitchFamily="18" charset="0"/>
                    <a:cs typeface="Times New Roman" panose="02020603050405020304" pitchFamily="18" charset="0"/>
                  </a:rPr>
                  <a:t>Incidence </a:t>
                </a:r>
                <a:endParaRPr lang="x-none" sz="1500" b="1" dirty="0">
                  <a:latin typeface="Times New Roman" panose="02020603050405020304" pitchFamily="18" charset="0"/>
                  <a:cs typeface="Times New Roman" panose="02020603050405020304" pitchFamily="18" charset="0"/>
                </a:endParaRPr>
              </a:p>
            </p:txBody>
          </p:sp>
          <p:pic>
            <p:nvPicPr>
              <p:cNvPr id="18" name="CrossAge.png">
                <a:extLst>
                  <a:ext uri="{FF2B5EF4-FFF2-40B4-BE49-F238E27FC236}">
                    <a16:creationId xmlns:a16="http://schemas.microsoft.com/office/drawing/2014/main" xmlns="" id="{06BCF336-0A3C-0C87-2838-376CE9C336C5}"/>
                  </a:ext>
                </a:extLst>
              </p:cNvPr>
              <p:cNvPicPr>
                <a:picLocks noChangeArrowheads="1"/>
              </p:cNvPicPr>
              <p:nvPr/>
            </p:nvPicPr>
            <p:blipFill>
              <a:blip r:embed="rId6"/>
              <a:srcRect/>
              <a:stretch>
                <a:fillRect/>
              </a:stretch>
            </p:blipFill>
            <p:spPr bwMode="auto">
              <a:xfrm>
                <a:off x="2831811" y="1623744"/>
                <a:ext cx="2595600" cy="1800000"/>
              </a:xfrm>
              <a:prstGeom prst="rect">
                <a:avLst/>
              </a:prstGeom>
            </p:spPr>
          </p:pic>
          <p:pic>
            <p:nvPicPr>
              <p:cNvPr id="19" name="LongAge.png">
                <a:extLst>
                  <a:ext uri="{FF2B5EF4-FFF2-40B4-BE49-F238E27FC236}">
                    <a16:creationId xmlns:a16="http://schemas.microsoft.com/office/drawing/2014/main" xmlns="" id="{7FC5CEDC-16B4-ED90-E465-90A266048494}"/>
                  </a:ext>
                </a:extLst>
              </p:cNvPr>
              <p:cNvPicPr>
                <a:picLocks noChangeArrowheads="1"/>
              </p:cNvPicPr>
              <p:nvPr/>
            </p:nvPicPr>
            <p:blipFill>
              <a:blip r:embed="rId7"/>
              <a:srcRect/>
              <a:stretch>
                <a:fillRect/>
              </a:stretch>
            </p:blipFill>
            <p:spPr bwMode="auto">
              <a:xfrm>
                <a:off x="2831811" y="3423744"/>
                <a:ext cx="2595600" cy="1800000"/>
              </a:xfrm>
              <a:prstGeom prst="rect">
                <a:avLst/>
              </a:prstGeom>
            </p:spPr>
          </p:pic>
          <p:sp>
            <p:nvSpPr>
              <p:cNvPr id="29" name="TextBox 28">
                <a:extLst>
                  <a:ext uri="{FF2B5EF4-FFF2-40B4-BE49-F238E27FC236}">
                    <a16:creationId xmlns:a16="http://schemas.microsoft.com/office/drawing/2014/main" xmlns="" id="{FDF0A040-1D1A-CA5B-289C-27F5E8EA41EA}"/>
                  </a:ext>
                </a:extLst>
              </p:cNvPr>
              <p:cNvSpPr txBox="1"/>
              <p:nvPr/>
            </p:nvSpPr>
            <p:spPr>
              <a:xfrm>
                <a:off x="3720494" y="5280977"/>
                <a:ext cx="1021433" cy="323165"/>
              </a:xfrm>
              <a:prstGeom prst="rect">
                <a:avLst/>
              </a:prstGeom>
              <a:noFill/>
            </p:spPr>
            <p:txBody>
              <a:bodyPr wrap="none" rtlCol="0">
                <a:spAutoFit/>
              </a:bodyPr>
              <a:lstStyle/>
              <a:p>
                <a:r>
                  <a:rPr lang="en-US" sz="1500" b="1" dirty="0">
                    <a:latin typeface="Times New Roman" panose="02020603050405020304" pitchFamily="18" charset="0"/>
                    <a:cs typeface="Times New Roman" panose="02020603050405020304" pitchFamily="18" charset="0"/>
                  </a:rPr>
                  <a:t>Mortality </a:t>
                </a:r>
                <a:endParaRPr lang="x-none" sz="1500" b="1" dirty="0">
                  <a:latin typeface="Times New Roman" panose="02020603050405020304" pitchFamily="18" charset="0"/>
                  <a:cs typeface="Times New Roman" panose="02020603050405020304" pitchFamily="18" charset="0"/>
                </a:endParaRPr>
              </a:p>
            </p:txBody>
          </p:sp>
        </p:grpSp>
        <p:sp>
          <p:nvSpPr>
            <p:cNvPr id="40" name="TextBox 39">
              <a:extLst>
                <a:ext uri="{FF2B5EF4-FFF2-40B4-BE49-F238E27FC236}">
                  <a16:creationId xmlns:a16="http://schemas.microsoft.com/office/drawing/2014/main" xmlns="" id="{62F9BE5B-4C5D-7915-CEB7-0247EA2CA2EE}"/>
                </a:ext>
              </a:extLst>
            </p:cNvPr>
            <p:cNvSpPr txBox="1"/>
            <p:nvPr/>
          </p:nvSpPr>
          <p:spPr>
            <a:xfrm>
              <a:off x="1820263" y="1074596"/>
              <a:ext cx="2317942" cy="369332"/>
            </a:xfrm>
            <a:prstGeom prst="rect">
              <a:avLst/>
            </a:prstGeom>
            <a:noFill/>
          </p:spPr>
          <p:txBody>
            <a:bodyPr wrap="none" rtlCol="0">
              <a:spAutoFit/>
            </a:bodyPr>
            <a:lstStyle/>
            <a:p>
              <a:r>
                <a:rPr lang="x-none" b="1" dirty="0">
                  <a:latin typeface="Times New Roman" panose="02020603050405020304" pitchFamily="18" charset="0"/>
                  <a:cs typeface="Times New Roman" panose="02020603050405020304" pitchFamily="18" charset="0"/>
                </a:rPr>
                <a:t>[ Male Liver Cancer ]</a:t>
              </a:r>
            </a:p>
          </p:txBody>
        </p:sp>
      </p:grpSp>
      <p:grpSp>
        <p:nvGrpSpPr>
          <p:cNvPr id="48" name="Group 47">
            <a:extLst>
              <a:ext uri="{FF2B5EF4-FFF2-40B4-BE49-F238E27FC236}">
                <a16:creationId xmlns:a16="http://schemas.microsoft.com/office/drawing/2014/main" xmlns="" id="{37D68E2C-137C-08FA-1406-48DD407353BF}"/>
              </a:ext>
            </a:extLst>
          </p:cNvPr>
          <p:cNvGrpSpPr/>
          <p:nvPr/>
        </p:nvGrpSpPr>
        <p:grpSpPr>
          <a:xfrm>
            <a:off x="6381528" y="905845"/>
            <a:ext cx="4880640" cy="4123349"/>
            <a:chOff x="6309456" y="1070496"/>
            <a:chExt cx="5191200" cy="4498180"/>
          </a:xfrm>
        </p:grpSpPr>
        <p:pic>
          <p:nvPicPr>
            <p:cNvPr id="24" name="CrossAge.png">
              <a:extLst>
                <a:ext uri="{FF2B5EF4-FFF2-40B4-BE49-F238E27FC236}">
                  <a16:creationId xmlns:a16="http://schemas.microsoft.com/office/drawing/2014/main" xmlns="" id="{53766D76-78E6-045D-9B38-5A6076C8391A}"/>
                </a:ext>
              </a:extLst>
            </p:cNvPr>
            <p:cNvPicPr>
              <a:picLocks noChangeArrowheads="1"/>
            </p:cNvPicPr>
            <p:nvPr/>
          </p:nvPicPr>
          <p:blipFill>
            <a:blip r:embed="rId8"/>
            <a:srcRect/>
            <a:stretch>
              <a:fillRect/>
            </a:stretch>
          </p:blipFill>
          <p:spPr bwMode="auto">
            <a:xfrm>
              <a:off x="6309456" y="1623744"/>
              <a:ext cx="2595600" cy="1800000"/>
            </a:xfrm>
            <a:prstGeom prst="rect">
              <a:avLst/>
            </a:prstGeom>
          </p:spPr>
        </p:pic>
        <p:pic>
          <p:nvPicPr>
            <p:cNvPr id="27" name="LongAge.png">
              <a:extLst>
                <a:ext uri="{FF2B5EF4-FFF2-40B4-BE49-F238E27FC236}">
                  <a16:creationId xmlns:a16="http://schemas.microsoft.com/office/drawing/2014/main" xmlns="" id="{6D3194AB-027E-D134-27AE-8B3787A54916}"/>
                </a:ext>
              </a:extLst>
            </p:cNvPr>
            <p:cNvPicPr>
              <a:picLocks noChangeArrowheads="1"/>
            </p:cNvPicPr>
            <p:nvPr/>
          </p:nvPicPr>
          <p:blipFill>
            <a:blip r:embed="rId9"/>
            <a:srcRect/>
            <a:stretch>
              <a:fillRect/>
            </a:stretch>
          </p:blipFill>
          <p:spPr bwMode="auto">
            <a:xfrm>
              <a:off x="6309456" y="3423744"/>
              <a:ext cx="2595600" cy="1800000"/>
            </a:xfrm>
            <a:prstGeom prst="rect">
              <a:avLst/>
            </a:prstGeom>
          </p:spPr>
        </p:pic>
        <p:pic>
          <p:nvPicPr>
            <p:cNvPr id="33" name="CrossAge.png">
              <a:extLst>
                <a:ext uri="{FF2B5EF4-FFF2-40B4-BE49-F238E27FC236}">
                  <a16:creationId xmlns:a16="http://schemas.microsoft.com/office/drawing/2014/main" xmlns="" id="{42843CED-37BC-6719-4D79-B57EB33D0C80}"/>
                </a:ext>
              </a:extLst>
            </p:cNvPr>
            <p:cNvPicPr>
              <a:picLocks noChangeArrowheads="1"/>
            </p:cNvPicPr>
            <p:nvPr/>
          </p:nvPicPr>
          <p:blipFill>
            <a:blip r:embed="rId10"/>
            <a:srcRect/>
            <a:stretch>
              <a:fillRect/>
            </a:stretch>
          </p:blipFill>
          <p:spPr bwMode="auto">
            <a:xfrm>
              <a:off x="8905056" y="1662805"/>
              <a:ext cx="2595600" cy="1800000"/>
            </a:xfrm>
            <a:prstGeom prst="rect">
              <a:avLst/>
            </a:prstGeom>
          </p:spPr>
        </p:pic>
        <p:pic>
          <p:nvPicPr>
            <p:cNvPr id="36" name="LongAge.png">
              <a:extLst>
                <a:ext uri="{FF2B5EF4-FFF2-40B4-BE49-F238E27FC236}">
                  <a16:creationId xmlns:a16="http://schemas.microsoft.com/office/drawing/2014/main" xmlns="" id="{FA34E384-69A4-6979-8A9B-9AEEE33B6BA7}"/>
                </a:ext>
              </a:extLst>
            </p:cNvPr>
            <p:cNvPicPr>
              <a:picLocks noChangeArrowheads="1"/>
            </p:cNvPicPr>
            <p:nvPr/>
          </p:nvPicPr>
          <p:blipFill>
            <a:blip r:embed="rId11"/>
            <a:srcRect/>
            <a:stretch>
              <a:fillRect/>
            </a:stretch>
          </p:blipFill>
          <p:spPr bwMode="auto">
            <a:xfrm>
              <a:off x="8905056" y="3462805"/>
              <a:ext cx="2595600" cy="1800000"/>
            </a:xfrm>
            <a:prstGeom prst="rect">
              <a:avLst/>
            </a:prstGeom>
          </p:spPr>
        </p:pic>
        <p:sp>
          <p:nvSpPr>
            <p:cNvPr id="44" name="TextBox 43">
              <a:extLst>
                <a:ext uri="{FF2B5EF4-FFF2-40B4-BE49-F238E27FC236}">
                  <a16:creationId xmlns:a16="http://schemas.microsoft.com/office/drawing/2014/main" xmlns="" id="{208A1B00-D63B-C820-C399-231AC5F61CB5}"/>
                </a:ext>
              </a:extLst>
            </p:cNvPr>
            <p:cNvSpPr txBox="1"/>
            <p:nvPr/>
          </p:nvSpPr>
          <p:spPr>
            <a:xfrm>
              <a:off x="7195863" y="5245511"/>
              <a:ext cx="1023037" cy="323165"/>
            </a:xfrm>
            <a:prstGeom prst="rect">
              <a:avLst/>
            </a:prstGeom>
            <a:noFill/>
          </p:spPr>
          <p:txBody>
            <a:bodyPr wrap="none" rtlCol="0">
              <a:spAutoFit/>
            </a:bodyPr>
            <a:lstStyle/>
            <a:p>
              <a:r>
                <a:rPr lang="en-US" sz="1500" b="1" dirty="0">
                  <a:latin typeface="Times New Roman" panose="02020603050405020304" pitchFamily="18" charset="0"/>
                  <a:cs typeface="Times New Roman" panose="02020603050405020304" pitchFamily="18" charset="0"/>
                </a:rPr>
                <a:t>Incidence </a:t>
              </a:r>
              <a:endParaRPr lang="x-none" sz="1500" b="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xmlns="" id="{DF779367-544C-5717-0419-457FB0378A15}"/>
                </a:ext>
              </a:extLst>
            </p:cNvPr>
            <p:cNvSpPr txBox="1"/>
            <p:nvPr/>
          </p:nvSpPr>
          <p:spPr>
            <a:xfrm>
              <a:off x="9815150" y="5238797"/>
              <a:ext cx="1021433" cy="323165"/>
            </a:xfrm>
            <a:prstGeom prst="rect">
              <a:avLst/>
            </a:prstGeom>
            <a:noFill/>
          </p:spPr>
          <p:txBody>
            <a:bodyPr wrap="none" rtlCol="0">
              <a:spAutoFit/>
            </a:bodyPr>
            <a:lstStyle/>
            <a:p>
              <a:r>
                <a:rPr lang="en-US" sz="1500" b="1" dirty="0">
                  <a:latin typeface="Times New Roman" panose="02020603050405020304" pitchFamily="18" charset="0"/>
                  <a:cs typeface="Times New Roman" panose="02020603050405020304" pitchFamily="18" charset="0"/>
                </a:rPr>
                <a:t>Mortality </a:t>
              </a:r>
              <a:endParaRPr lang="x-none" sz="1500" b="1"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xmlns="" id="{570CBAED-C9F6-5789-969F-762661B3D8B3}"/>
                </a:ext>
              </a:extLst>
            </p:cNvPr>
            <p:cNvSpPr txBox="1"/>
            <p:nvPr/>
          </p:nvSpPr>
          <p:spPr>
            <a:xfrm>
              <a:off x="7374044" y="1070496"/>
              <a:ext cx="3239028" cy="369332"/>
            </a:xfrm>
            <a:prstGeom prst="rect">
              <a:avLst/>
            </a:prstGeom>
            <a:noFill/>
          </p:spPr>
          <p:txBody>
            <a:bodyPr wrap="none" rtlCol="0">
              <a:spAutoFit/>
            </a:bodyPr>
            <a:lstStyle/>
            <a:p>
              <a:r>
                <a:rPr lang="x-none" b="1" dirty="0">
                  <a:latin typeface="Times New Roman" panose="02020603050405020304" pitchFamily="18" charset="0"/>
                  <a:cs typeface="Times New Roman" panose="02020603050405020304" pitchFamily="18" charset="0"/>
                </a:rPr>
                <a:t>[ Female </a:t>
              </a:r>
              <a:r>
                <a:rPr lang="en-US" sz="1800" b="1" dirty="0">
                  <a:latin typeface="Times New Roman" panose="02020603050405020304" pitchFamily="18" charset="0"/>
                  <a:cs typeface="Times New Roman" panose="02020603050405020304" pitchFamily="18" charset="0"/>
                </a:rPr>
                <a:t>Cervix Uteri</a:t>
              </a:r>
              <a:r>
                <a:rPr lang="x-none" b="1" dirty="0">
                  <a:latin typeface="Times New Roman" panose="02020603050405020304" pitchFamily="18" charset="0"/>
                  <a:cs typeface="Times New Roman" panose="02020603050405020304" pitchFamily="18" charset="0"/>
                </a:rPr>
                <a:t> Cancer ]</a:t>
              </a:r>
            </a:p>
          </p:txBody>
        </p:sp>
      </p:grpSp>
      <p:sp>
        <p:nvSpPr>
          <p:cNvPr id="56" name="TextBox 55">
            <a:extLst>
              <a:ext uri="{FF2B5EF4-FFF2-40B4-BE49-F238E27FC236}">
                <a16:creationId xmlns:a16="http://schemas.microsoft.com/office/drawing/2014/main" xmlns="" id="{44F8CDD9-A520-57E2-89D5-148F53B8CE7E}"/>
              </a:ext>
            </a:extLst>
          </p:cNvPr>
          <p:cNvSpPr txBox="1"/>
          <p:nvPr/>
        </p:nvSpPr>
        <p:spPr>
          <a:xfrm>
            <a:off x="965640" y="5376326"/>
            <a:ext cx="4663299" cy="646331"/>
          </a:xfrm>
          <a:prstGeom prst="rect">
            <a:avLst/>
          </a:prstGeom>
          <a:noFill/>
        </p:spPr>
        <p:txBody>
          <a:bodyPr wrap="square">
            <a:spAutoFit/>
          </a:bodyPr>
          <a:lstStyle/>
          <a:p>
            <a:pPr algn="ctr"/>
            <a:r>
              <a:rPr lang="en-GB" b="1" dirty="0"/>
              <a:t>Higher incidence and deaths in the 40+ cohort and as age increases</a:t>
            </a:r>
            <a:endParaRPr lang="x-none" b="1" dirty="0"/>
          </a:p>
        </p:txBody>
      </p:sp>
      <p:sp>
        <p:nvSpPr>
          <p:cNvPr id="58" name="TextBox 57">
            <a:extLst>
              <a:ext uri="{FF2B5EF4-FFF2-40B4-BE49-F238E27FC236}">
                <a16:creationId xmlns:a16="http://schemas.microsoft.com/office/drawing/2014/main" xmlns="" id="{D839276A-5FE4-A990-BE7A-724E60D52045}"/>
              </a:ext>
            </a:extLst>
          </p:cNvPr>
          <p:cNvSpPr txBox="1"/>
          <p:nvPr/>
        </p:nvSpPr>
        <p:spPr>
          <a:xfrm>
            <a:off x="6251700" y="5368444"/>
            <a:ext cx="5306709" cy="646331"/>
          </a:xfrm>
          <a:prstGeom prst="rect">
            <a:avLst/>
          </a:prstGeom>
          <a:noFill/>
        </p:spPr>
        <p:txBody>
          <a:bodyPr wrap="square">
            <a:spAutoFit/>
          </a:bodyPr>
          <a:lstStyle/>
          <a:p>
            <a:r>
              <a:rPr lang="x-none" b="1" dirty="0"/>
              <a:t>High incidence </a:t>
            </a:r>
            <a:r>
              <a:rPr lang="en-US" b="1" dirty="0"/>
              <a:t>rate</a:t>
            </a:r>
            <a:r>
              <a:rPr lang="x-none" b="1" dirty="0"/>
              <a:t> in middle-aged people, older groups also show a high rate in mortality.</a:t>
            </a:r>
          </a:p>
        </p:txBody>
      </p:sp>
      <p:sp>
        <p:nvSpPr>
          <p:cNvPr id="59" name="TextBox 58">
            <a:extLst>
              <a:ext uri="{FF2B5EF4-FFF2-40B4-BE49-F238E27FC236}">
                <a16:creationId xmlns:a16="http://schemas.microsoft.com/office/drawing/2014/main" xmlns="" id="{FD962804-850B-8CE1-79C7-2055B55ACDC0}"/>
              </a:ext>
            </a:extLst>
          </p:cNvPr>
          <p:cNvSpPr txBox="1"/>
          <p:nvPr/>
        </p:nvSpPr>
        <p:spPr>
          <a:xfrm rot="16200000">
            <a:off x="-350980" y="2051847"/>
            <a:ext cx="1492909" cy="369332"/>
          </a:xfrm>
          <a:prstGeom prst="rect">
            <a:avLst/>
          </a:prstGeom>
          <a:noFill/>
        </p:spPr>
        <p:txBody>
          <a:bodyPr wrap="none" rtlCol="0">
            <a:spAutoFit/>
          </a:bodyPr>
          <a:lstStyle/>
          <a:p>
            <a:r>
              <a:rPr lang="x-none" b="1" dirty="0"/>
              <a:t>[ Age-Period ]</a:t>
            </a:r>
          </a:p>
        </p:txBody>
      </p:sp>
      <p:sp>
        <p:nvSpPr>
          <p:cNvPr id="60" name="TextBox 59">
            <a:extLst>
              <a:ext uri="{FF2B5EF4-FFF2-40B4-BE49-F238E27FC236}">
                <a16:creationId xmlns:a16="http://schemas.microsoft.com/office/drawing/2014/main" xmlns="" id="{5AB7AAE9-35A5-981A-9BCB-1C1FAC365FAD}"/>
              </a:ext>
            </a:extLst>
          </p:cNvPr>
          <p:cNvSpPr txBox="1"/>
          <p:nvPr/>
        </p:nvSpPr>
        <p:spPr>
          <a:xfrm rot="16200000">
            <a:off x="-368070" y="3736025"/>
            <a:ext cx="1527085" cy="369332"/>
          </a:xfrm>
          <a:prstGeom prst="rect">
            <a:avLst/>
          </a:prstGeom>
          <a:noFill/>
        </p:spPr>
        <p:txBody>
          <a:bodyPr wrap="none" rtlCol="0">
            <a:spAutoFit/>
          </a:bodyPr>
          <a:lstStyle/>
          <a:p>
            <a:r>
              <a:rPr lang="x-none" b="1" dirty="0"/>
              <a:t>[ Age-Cohort ]</a:t>
            </a:r>
          </a:p>
        </p:txBody>
      </p:sp>
      <p:sp>
        <p:nvSpPr>
          <p:cNvPr id="61" name="TextBox 60">
            <a:extLst>
              <a:ext uri="{FF2B5EF4-FFF2-40B4-BE49-F238E27FC236}">
                <a16:creationId xmlns:a16="http://schemas.microsoft.com/office/drawing/2014/main" xmlns="" id="{F32241EE-56F7-D056-C41A-57CFB3738B23}"/>
              </a:ext>
            </a:extLst>
          </p:cNvPr>
          <p:cNvSpPr txBox="1"/>
          <p:nvPr/>
        </p:nvSpPr>
        <p:spPr>
          <a:xfrm rot="16200000">
            <a:off x="5349548" y="2051848"/>
            <a:ext cx="1492909" cy="369332"/>
          </a:xfrm>
          <a:prstGeom prst="rect">
            <a:avLst/>
          </a:prstGeom>
          <a:noFill/>
        </p:spPr>
        <p:txBody>
          <a:bodyPr wrap="none" rtlCol="0">
            <a:spAutoFit/>
          </a:bodyPr>
          <a:lstStyle/>
          <a:p>
            <a:r>
              <a:rPr lang="x-none" b="1" dirty="0"/>
              <a:t>[ Age-Period ]</a:t>
            </a:r>
          </a:p>
        </p:txBody>
      </p:sp>
      <p:sp>
        <p:nvSpPr>
          <p:cNvPr id="62" name="TextBox 61">
            <a:extLst>
              <a:ext uri="{FF2B5EF4-FFF2-40B4-BE49-F238E27FC236}">
                <a16:creationId xmlns:a16="http://schemas.microsoft.com/office/drawing/2014/main" xmlns="" id="{3D695BDE-1134-4E85-8815-FFA37C7CD59B}"/>
              </a:ext>
            </a:extLst>
          </p:cNvPr>
          <p:cNvSpPr txBox="1"/>
          <p:nvPr/>
        </p:nvSpPr>
        <p:spPr>
          <a:xfrm rot="16200000">
            <a:off x="5332458" y="3736026"/>
            <a:ext cx="1527085" cy="369332"/>
          </a:xfrm>
          <a:prstGeom prst="rect">
            <a:avLst/>
          </a:prstGeom>
          <a:noFill/>
        </p:spPr>
        <p:txBody>
          <a:bodyPr wrap="none" rtlCol="0">
            <a:spAutoFit/>
          </a:bodyPr>
          <a:lstStyle/>
          <a:p>
            <a:r>
              <a:rPr lang="x-none" b="1" dirty="0"/>
              <a:t>[ Age-Cohort ]</a:t>
            </a:r>
          </a:p>
        </p:txBody>
      </p:sp>
    </p:spTree>
    <p:extLst>
      <p:ext uri="{BB962C8B-B14F-4D97-AF65-F5344CB8AC3E}">
        <p14:creationId xmlns:p14="http://schemas.microsoft.com/office/powerpoint/2010/main" val="1741893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descr="Man with solid fill">
            <a:extLst>
              <a:ext uri="{FF2B5EF4-FFF2-40B4-BE49-F238E27FC236}">
                <a16:creationId xmlns:a16="http://schemas.microsoft.com/office/drawing/2014/main" xmlns="" id="{0C9BDF5A-0B3C-8B30-B06F-5E4AA02506C8}"/>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1507002" y="1889794"/>
            <a:ext cx="3930320" cy="3930320"/>
          </a:xfrm>
          <a:prstGeom prst="rect">
            <a:avLst/>
          </a:prstGeom>
        </p:spPr>
      </p:pic>
      <p:pic>
        <p:nvPicPr>
          <p:cNvPr id="54" name="Graphic 53" descr="Woman with solid fill">
            <a:extLst>
              <a:ext uri="{FF2B5EF4-FFF2-40B4-BE49-F238E27FC236}">
                <a16:creationId xmlns:a16="http://schemas.microsoft.com/office/drawing/2014/main" xmlns="" id="{F0E6DA74-4ED6-DBC9-C6A5-F5AFAF2155F5}"/>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6954596" y="1898297"/>
            <a:ext cx="3930319" cy="3930319"/>
          </a:xfrm>
          <a:prstGeom prst="rect">
            <a:avLst/>
          </a:prstGeom>
        </p:spPr>
      </p:pic>
      <p:sp>
        <p:nvSpPr>
          <p:cNvPr id="48" name="Rectangle 47">
            <a:extLst>
              <a:ext uri="{FF2B5EF4-FFF2-40B4-BE49-F238E27FC236}">
                <a16:creationId xmlns:a16="http://schemas.microsoft.com/office/drawing/2014/main" xmlns="" id="{CADD414C-84D7-EAB3-3D38-7D53471051CB}"/>
              </a:ext>
            </a:extLst>
          </p:cNvPr>
          <p:cNvSpPr/>
          <p:nvPr/>
        </p:nvSpPr>
        <p:spPr>
          <a:xfrm>
            <a:off x="1560552" y="1924833"/>
            <a:ext cx="3787663" cy="2283024"/>
          </a:xfrm>
          <a:prstGeom prst="rect">
            <a:avLst/>
          </a:prstGeom>
          <a:solidFill>
            <a:srgbClr val="D0E3CD">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9" name="Rectangle 48">
            <a:extLst>
              <a:ext uri="{FF2B5EF4-FFF2-40B4-BE49-F238E27FC236}">
                <a16:creationId xmlns:a16="http://schemas.microsoft.com/office/drawing/2014/main" xmlns="" id="{0441C27F-1E05-5BA1-9E89-AA1D3BA5CEDE}"/>
              </a:ext>
            </a:extLst>
          </p:cNvPr>
          <p:cNvSpPr/>
          <p:nvPr/>
        </p:nvSpPr>
        <p:spPr>
          <a:xfrm>
            <a:off x="1594806" y="4258783"/>
            <a:ext cx="3787663" cy="1761140"/>
          </a:xfrm>
          <a:prstGeom prst="rect">
            <a:avLst/>
          </a:prstGeom>
          <a:solidFill>
            <a:schemeClr val="accent2">
              <a:lumMod val="20000"/>
              <a:lumOff val="80000"/>
              <a:alpha val="1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1" name="Rectangle 50">
            <a:extLst>
              <a:ext uri="{FF2B5EF4-FFF2-40B4-BE49-F238E27FC236}">
                <a16:creationId xmlns:a16="http://schemas.microsoft.com/office/drawing/2014/main" xmlns="" id="{F0C84F3B-497C-CA05-13F7-09C097663C86}"/>
              </a:ext>
            </a:extLst>
          </p:cNvPr>
          <p:cNvSpPr/>
          <p:nvPr/>
        </p:nvSpPr>
        <p:spPr>
          <a:xfrm>
            <a:off x="6976771" y="1900807"/>
            <a:ext cx="3787663" cy="2283024"/>
          </a:xfrm>
          <a:prstGeom prst="rect">
            <a:avLst/>
          </a:prstGeom>
          <a:solidFill>
            <a:srgbClr val="D0E3CD">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2" name="Rectangle 51">
            <a:extLst>
              <a:ext uri="{FF2B5EF4-FFF2-40B4-BE49-F238E27FC236}">
                <a16:creationId xmlns:a16="http://schemas.microsoft.com/office/drawing/2014/main" xmlns="" id="{B4686879-1436-1CF8-D642-A8C1CDB49E25}"/>
              </a:ext>
            </a:extLst>
          </p:cNvPr>
          <p:cNvSpPr/>
          <p:nvPr/>
        </p:nvSpPr>
        <p:spPr>
          <a:xfrm>
            <a:off x="6976771" y="4258783"/>
            <a:ext cx="3787663" cy="1761140"/>
          </a:xfrm>
          <a:prstGeom prst="rect">
            <a:avLst/>
          </a:prstGeom>
          <a:solidFill>
            <a:schemeClr val="accent2">
              <a:lumMod val="20000"/>
              <a:lumOff val="80000"/>
              <a:alpha val="1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A5796545-C017-0C74-64F2-832AB2EBDAF8}"/>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5" name="Picture 14" descr="Logo&#10;&#10;Description automatically generated">
            <a:extLst>
              <a:ext uri="{FF2B5EF4-FFF2-40B4-BE49-F238E27FC236}">
                <a16:creationId xmlns:a16="http://schemas.microsoft.com/office/drawing/2014/main" xmlns="" id="{382310E1-2A0B-2857-97BF-187F16FEAF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28" name="TextBox 27">
            <a:extLst>
              <a:ext uri="{FF2B5EF4-FFF2-40B4-BE49-F238E27FC236}">
                <a16:creationId xmlns:a16="http://schemas.microsoft.com/office/drawing/2014/main" xmlns="" id="{4081D3D6-7EEC-0CF9-AB64-908912FAC54E}"/>
              </a:ext>
            </a:extLst>
          </p:cNvPr>
          <p:cNvSpPr txBox="1"/>
          <p:nvPr/>
        </p:nvSpPr>
        <p:spPr>
          <a:xfrm>
            <a:off x="842800" y="100875"/>
            <a:ext cx="10506402" cy="477054"/>
          </a:xfrm>
          <a:prstGeom prst="rect">
            <a:avLst/>
          </a:prstGeom>
          <a:noFill/>
        </p:spPr>
        <p:txBody>
          <a:bodyPr wrap="none" rtlCol="0">
            <a:spAutoFit/>
          </a:bodyPr>
          <a:lstStyle/>
          <a:p>
            <a:pPr algn="ctr"/>
            <a:r>
              <a:rPr lang="x-none" sz="2500" b="1" dirty="0">
                <a:solidFill>
                  <a:schemeClr val="bg1"/>
                </a:solidFill>
                <a:latin typeface="Times New Roman" panose="02020603050405020304" pitchFamily="18" charset="0"/>
                <a:cs typeface="Times New Roman" panose="02020603050405020304" pitchFamily="18" charset="0"/>
              </a:rPr>
              <a:t>Result II: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models by sex, cancer type</a:t>
            </a:r>
            <a:endParaRPr lang="x-none" sz="2500" b="1" dirty="0">
              <a:solidFill>
                <a:schemeClr val="bg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xmlns="" id="{53D91B39-D4A8-302F-B199-7054EBA5012F}"/>
              </a:ext>
            </a:extLst>
          </p:cNvPr>
          <p:cNvSpPr txBox="1"/>
          <p:nvPr/>
        </p:nvSpPr>
        <p:spPr>
          <a:xfrm>
            <a:off x="1279603" y="807008"/>
            <a:ext cx="9447394" cy="923330"/>
          </a:xfrm>
          <a:prstGeom prst="rect">
            <a:avLst/>
          </a:prstGeom>
          <a:noFill/>
        </p:spPr>
        <p:txBody>
          <a:bodyPr wrap="square">
            <a:spAutoFit/>
          </a:bodyPr>
          <a:lstStyle/>
          <a:p>
            <a:pPr marL="285750" indent="-285750" algn="ctr">
              <a:buFontTx/>
              <a:buChar char="-"/>
            </a:pPr>
            <a:r>
              <a:rPr lang="x-none" b="1" dirty="0">
                <a:latin typeface="Times New Roman" panose="02020603050405020304" pitchFamily="18" charset="0"/>
                <a:cs typeface="Times New Roman" panose="02020603050405020304" pitchFamily="18" charset="0"/>
              </a:rPr>
              <a:t>Is the pattern of increase or decrease the same across models?</a:t>
            </a:r>
          </a:p>
          <a:p>
            <a:pPr marL="285750" indent="-285750" algn="ctr">
              <a:buFontTx/>
              <a:buChar char="-"/>
            </a:pPr>
            <a:endParaRPr lang="x-none" b="1" dirty="0">
              <a:latin typeface="Times New Roman" panose="02020603050405020304" pitchFamily="18" charset="0"/>
              <a:cs typeface="Times New Roman" panose="02020603050405020304" pitchFamily="18" charset="0"/>
            </a:endParaRPr>
          </a:p>
          <a:p>
            <a:pPr marL="285750" indent="-285750" algn="ctr">
              <a:buFontTx/>
              <a:buChar char="-"/>
            </a:pPr>
            <a:r>
              <a:rPr lang="x-none" b="1" dirty="0">
                <a:latin typeface="Times New Roman" panose="02020603050405020304" pitchFamily="18" charset="0"/>
                <a:cs typeface="Times New Roman" panose="02020603050405020304" pitchFamily="18" charset="0"/>
              </a:rPr>
              <a:t>Do suggest similar predictions by models</a:t>
            </a:r>
          </a:p>
        </p:txBody>
      </p:sp>
      <p:graphicFrame>
        <p:nvGraphicFramePr>
          <p:cNvPr id="31" name="Table 76">
            <a:extLst>
              <a:ext uri="{FF2B5EF4-FFF2-40B4-BE49-F238E27FC236}">
                <a16:creationId xmlns:a16="http://schemas.microsoft.com/office/drawing/2014/main" xmlns="" id="{EC8C2879-C618-EF38-4C5E-A25E16F19B97}"/>
              </a:ext>
            </a:extLst>
          </p:cNvPr>
          <p:cNvGraphicFramePr>
            <a:graphicFrameLocks noGrp="1"/>
          </p:cNvGraphicFramePr>
          <p:nvPr>
            <p:extLst>
              <p:ext uri="{D42A27DB-BD31-4B8C-83A1-F6EECF244321}">
                <p14:modId xmlns:p14="http://schemas.microsoft.com/office/powerpoint/2010/main" val="2117828407"/>
              </p:ext>
            </p:extLst>
          </p:nvPr>
        </p:nvGraphicFramePr>
        <p:xfrm>
          <a:off x="1648936" y="2032968"/>
          <a:ext cx="3605796" cy="2291080"/>
        </p:xfrm>
        <a:graphic>
          <a:graphicData uri="http://schemas.openxmlformats.org/drawingml/2006/table">
            <a:tbl>
              <a:tblPr firstRow="1" bandRow="1">
                <a:tableStyleId>{5C22544A-7EE6-4342-B048-85BDC9FD1C3A}</a:tableStyleId>
              </a:tblPr>
              <a:tblGrid>
                <a:gridCol w="1802898">
                  <a:extLst>
                    <a:ext uri="{9D8B030D-6E8A-4147-A177-3AD203B41FA5}">
                      <a16:colId xmlns:a16="http://schemas.microsoft.com/office/drawing/2014/main" xmlns="" val="186454130"/>
                    </a:ext>
                  </a:extLst>
                </a:gridCol>
                <a:gridCol w="1802898">
                  <a:extLst>
                    <a:ext uri="{9D8B030D-6E8A-4147-A177-3AD203B41FA5}">
                      <a16:colId xmlns:a16="http://schemas.microsoft.com/office/drawing/2014/main" xmlns="" val="595756839"/>
                    </a:ext>
                  </a:extLst>
                </a:gridCol>
              </a:tblGrid>
              <a:tr h="370840">
                <a:tc>
                  <a:txBody>
                    <a:bodyPr/>
                    <a:lstStyle/>
                    <a:p>
                      <a:pPr algn="ctr"/>
                      <a:r>
                        <a:rPr lang="x-none" sz="1200" b="1" dirty="0">
                          <a:solidFill>
                            <a:schemeClr val="tx1"/>
                          </a:solidFill>
                          <a:latin typeface="Times New Roman" panose="02020603050405020304" pitchFamily="18" charset="0"/>
                          <a:cs typeface="Times New Roman" panose="02020603050405020304" pitchFamily="18" charset="0"/>
                        </a:rPr>
                        <a:t>Incidence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x-none" sz="1200" b="1" dirty="0">
                          <a:solidFill>
                            <a:schemeClr val="tx1"/>
                          </a:solidFill>
                          <a:latin typeface="Times New Roman" panose="02020603050405020304" pitchFamily="18" charset="0"/>
                          <a:cs typeface="Times New Roman" panose="02020603050405020304" pitchFamily="18" charset="0"/>
                        </a:rPr>
                        <a:t>Mortality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272054494"/>
                  </a:ext>
                </a:extLst>
              </a:tr>
              <a:tr h="370840">
                <a:tc>
                  <a:txBody>
                    <a:bodyPr/>
                    <a:lstStyle/>
                    <a:p>
                      <a:pPr marL="285750" indent="-285750">
                        <a:buFontTx/>
                        <a:buChar char="-"/>
                      </a:pPr>
                      <a:r>
                        <a:rPr lang="x-none" sz="1200" dirty="0">
                          <a:latin typeface="Times New Roman" panose="02020603050405020304" pitchFamily="18" charset="0"/>
                          <a:cs typeface="Times New Roman" panose="02020603050405020304" pitchFamily="18" charset="0"/>
                        </a:rPr>
                        <a:t>Gallbladder</a:t>
                      </a:r>
                    </a:p>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Pancreas </a:t>
                      </a:r>
                    </a:p>
                    <a:p>
                      <a:pPr marL="285750" indent="-285750">
                        <a:buFontTx/>
                        <a:buChar char="-"/>
                      </a:pPr>
                      <a:r>
                        <a:rPr lang="x-none" sz="1200" dirty="0">
                          <a:latin typeface="Times New Roman" panose="02020603050405020304" pitchFamily="18" charset="0"/>
                          <a:cs typeface="Times New Roman" panose="02020603050405020304" pitchFamily="18" charset="0"/>
                        </a:rPr>
                        <a:t>Lung </a:t>
                      </a:r>
                    </a:p>
                    <a:p>
                      <a:pPr marL="285750" indent="-285750">
                        <a:buFontTx/>
                        <a:buChar char="-"/>
                      </a:pPr>
                      <a:r>
                        <a:rPr lang="x-none" sz="1200" dirty="0">
                          <a:latin typeface="Times New Roman" panose="02020603050405020304" pitchFamily="18" charset="0"/>
                          <a:cs typeface="Times New Roman" panose="02020603050405020304" pitchFamily="18" charset="0"/>
                        </a:rPr>
                        <a:t>Prostate</a:t>
                      </a:r>
                    </a:p>
                    <a:p>
                      <a:pPr marL="285750" indent="-285750">
                        <a:buFontTx/>
                        <a:buChar char="-"/>
                      </a:pPr>
                      <a:r>
                        <a:rPr lang="x-none" sz="1200" dirty="0">
                          <a:latin typeface="Times New Roman" panose="02020603050405020304" pitchFamily="18" charset="0"/>
                          <a:cs typeface="Times New Roman" panose="02020603050405020304" pitchFamily="18" charset="0"/>
                        </a:rPr>
                        <a:t>Kidney</a:t>
                      </a:r>
                    </a:p>
                    <a:p>
                      <a:pPr marL="285750" indent="-285750">
                        <a:buFontTx/>
                        <a:buChar char="-"/>
                      </a:pPr>
                      <a:r>
                        <a:rPr lang="x-none" sz="1200" dirty="0">
                          <a:latin typeface="Times New Roman" panose="02020603050405020304" pitchFamily="18" charset="0"/>
                          <a:cs typeface="Times New Roman" panose="02020603050405020304" pitchFamily="18" charset="0"/>
                        </a:rPr>
                        <a:t>Baldder</a:t>
                      </a:r>
                    </a:p>
                    <a:p>
                      <a:pPr algn="ctr"/>
                      <a:endParaRPr lang="x-none" sz="120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85750" indent="-285750">
                        <a:buFontTx/>
                        <a:buChar char="-"/>
                      </a:pPr>
                      <a:r>
                        <a:rPr lang="x-none" sz="1200" dirty="0">
                          <a:latin typeface="Times New Roman" panose="02020603050405020304" pitchFamily="18" charset="0"/>
                          <a:cs typeface="Times New Roman" panose="02020603050405020304" pitchFamily="18" charset="0"/>
                        </a:rPr>
                        <a:t>Gallbladder</a:t>
                      </a:r>
                    </a:p>
                    <a:p>
                      <a:pPr marL="285750" indent="-285750">
                        <a:buFontTx/>
                        <a:buChar char="-"/>
                      </a:pPr>
                      <a:r>
                        <a:rPr lang="x-none" sz="1200" dirty="0">
                          <a:latin typeface="Times New Roman" panose="02020603050405020304" pitchFamily="18" charset="0"/>
                          <a:cs typeface="Times New Roman" panose="02020603050405020304" pitchFamily="18" charset="0"/>
                        </a:rPr>
                        <a:t>Stomach</a:t>
                      </a:r>
                    </a:p>
                    <a:p>
                      <a:pPr marL="285750" indent="-285750">
                        <a:buFontTx/>
                        <a:buChar char="-"/>
                      </a:pPr>
                      <a:r>
                        <a:rPr lang="x-none" sz="1200" dirty="0">
                          <a:latin typeface="Times New Roman" panose="02020603050405020304" pitchFamily="18" charset="0"/>
                          <a:cs typeface="Times New Roman" panose="02020603050405020304" pitchFamily="18" charset="0"/>
                        </a:rPr>
                        <a:t>Colorcetcal &amp; Anus</a:t>
                      </a:r>
                    </a:p>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Pancreas</a:t>
                      </a:r>
                    </a:p>
                    <a:p>
                      <a:pPr marL="285750" indent="-285750">
                        <a:buFontTx/>
                        <a:buChar char="-"/>
                      </a:pPr>
                      <a:r>
                        <a:rPr lang="x-none" sz="1200" dirty="0">
                          <a:latin typeface="Times New Roman" panose="02020603050405020304" pitchFamily="18" charset="0"/>
                          <a:cs typeface="Times New Roman" panose="02020603050405020304" pitchFamily="18" charset="0"/>
                        </a:rPr>
                        <a:t>Lung </a:t>
                      </a:r>
                    </a:p>
                    <a:p>
                      <a:pPr marL="285750" indent="-285750">
                        <a:buFontTx/>
                        <a:buChar char="-"/>
                      </a:pPr>
                      <a:r>
                        <a:rPr lang="x-none" sz="1200" dirty="0">
                          <a:latin typeface="Times New Roman" panose="02020603050405020304" pitchFamily="18" charset="0"/>
                          <a:cs typeface="Times New Roman" panose="02020603050405020304" pitchFamily="18" charset="0"/>
                        </a:rPr>
                        <a:t>Prostate</a:t>
                      </a:r>
                    </a:p>
                    <a:p>
                      <a:pPr marL="285750" indent="-285750">
                        <a:buFontTx/>
                        <a:buChar char="-"/>
                      </a:pPr>
                      <a:r>
                        <a:rPr lang="x-none" sz="1200" dirty="0">
                          <a:latin typeface="Times New Roman" panose="02020603050405020304" pitchFamily="18" charset="0"/>
                          <a:cs typeface="Times New Roman" panose="02020603050405020304" pitchFamily="18" charset="0"/>
                        </a:rPr>
                        <a:t>Kidney</a:t>
                      </a:r>
                    </a:p>
                    <a:p>
                      <a:pPr marL="285750" indent="-285750">
                        <a:buFontTx/>
                        <a:buChar char="-"/>
                      </a:pPr>
                      <a:r>
                        <a:rPr lang="x-none" sz="1200" dirty="0">
                          <a:latin typeface="Times New Roman" panose="02020603050405020304" pitchFamily="18" charset="0"/>
                          <a:cs typeface="Times New Roman" panose="02020603050405020304" pitchFamily="18" charset="0"/>
                        </a:rPr>
                        <a:t>Baldder</a:t>
                      </a:r>
                    </a:p>
                    <a:p>
                      <a:pPr marL="285750" indent="-285750">
                        <a:buFontTx/>
                        <a:buChar char="-"/>
                      </a:pPr>
                      <a:r>
                        <a:rPr lang="x-none" sz="1200" dirty="0">
                          <a:latin typeface="Times New Roman" panose="02020603050405020304" pitchFamily="18" charset="0"/>
                          <a:cs typeface="Times New Roman" panose="02020603050405020304" pitchFamily="18" charset="0"/>
                        </a:rPr>
                        <a:t>Non-Hodgkin</a:t>
                      </a:r>
                    </a:p>
                    <a:p>
                      <a:pPr algn="ctr"/>
                      <a:endParaRPr lang="x-none" sz="120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065201922"/>
                  </a:ext>
                </a:extLst>
              </a:tr>
            </a:tbl>
          </a:graphicData>
        </a:graphic>
      </p:graphicFrame>
      <p:graphicFrame>
        <p:nvGraphicFramePr>
          <p:cNvPr id="33" name="Table 32">
            <a:extLst>
              <a:ext uri="{FF2B5EF4-FFF2-40B4-BE49-F238E27FC236}">
                <a16:creationId xmlns:a16="http://schemas.microsoft.com/office/drawing/2014/main" xmlns="" id="{2C575023-7AE1-7683-37B7-47533CB7229A}"/>
              </a:ext>
            </a:extLst>
          </p:cNvPr>
          <p:cNvGraphicFramePr>
            <a:graphicFrameLocks noGrp="1"/>
          </p:cNvGraphicFramePr>
          <p:nvPr>
            <p:extLst>
              <p:ext uri="{D42A27DB-BD31-4B8C-83A1-F6EECF244321}">
                <p14:modId xmlns:p14="http://schemas.microsoft.com/office/powerpoint/2010/main" val="1127789240"/>
              </p:ext>
            </p:extLst>
          </p:nvPr>
        </p:nvGraphicFramePr>
        <p:xfrm>
          <a:off x="1648936" y="4297551"/>
          <a:ext cx="3561316" cy="1559560"/>
        </p:xfrm>
        <a:graphic>
          <a:graphicData uri="http://schemas.openxmlformats.org/drawingml/2006/table">
            <a:tbl>
              <a:tblPr firstRow="1" bandRow="1">
                <a:tableStyleId>{5C22544A-7EE6-4342-B048-85BDC9FD1C3A}</a:tableStyleId>
              </a:tblPr>
              <a:tblGrid>
                <a:gridCol w="1780658">
                  <a:extLst>
                    <a:ext uri="{9D8B030D-6E8A-4147-A177-3AD203B41FA5}">
                      <a16:colId xmlns:a16="http://schemas.microsoft.com/office/drawing/2014/main" xmlns="" val="186454130"/>
                    </a:ext>
                  </a:extLst>
                </a:gridCol>
                <a:gridCol w="1780658">
                  <a:extLst>
                    <a:ext uri="{9D8B030D-6E8A-4147-A177-3AD203B41FA5}">
                      <a16:colId xmlns:a16="http://schemas.microsoft.com/office/drawing/2014/main" xmlns="" val="595756839"/>
                    </a:ext>
                  </a:extLst>
                </a:gridCol>
              </a:tblGrid>
              <a:tr h="370840">
                <a:tc>
                  <a:txBody>
                    <a:bodyPr/>
                    <a:lstStyle/>
                    <a:p>
                      <a:pPr algn="ctr"/>
                      <a:r>
                        <a:rPr lang="x-none" sz="1200" b="1" dirty="0">
                          <a:solidFill>
                            <a:schemeClr val="tx1"/>
                          </a:solidFill>
                          <a:latin typeface="Times New Roman" panose="02020603050405020304" pitchFamily="18" charset="0"/>
                          <a:cs typeface="Times New Roman" panose="02020603050405020304" pitchFamily="18" charset="0"/>
                        </a:rPr>
                        <a:t>Incidence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x-none" sz="1200" b="1" dirty="0">
                          <a:solidFill>
                            <a:schemeClr val="tx1"/>
                          </a:solidFill>
                          <a:latin typeface="Times New Roman" panose="02020603050405020304" pitchFamily="18" charset="0"/>
                          <a:cs typeface="Times New Roman" panose="02020603050405020304" pitchFamily="18" charset="0"/>
                        </a:rPr>
                        <a:t>Mortality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272054494"/>
                  </a:ext>
                </a:extLst>
              </a:tr>
              <a:tr h="614155">
                <a:tc>
                  <a:txBody>
                    <a:bodyPr/>
                    <a:lstStyle/>
                    <a:p>
                      <a:pPr marL="285750" indent="-285750">
                        <a:buFontTx/>
                        <a:buChar char="-"/>
                      </a:pPr>
                      <a:r>
                        <a:rPr lang="x-none" sz="1200" dirty="0">
                          <a:latin typeface="Times New Roman" panose="02020603050405020304" pitchFamily="18" charset="0"/>
                          <a:cs typeface="Times New Roman" panose="02020603050405020304" pitchFamily="18" charset="0"/>
                        </a:rPr>
                        <a:t>Esophasgus</a:t>
                      </a:r>
                    </a:p>
                    <a:p>
                      <a:pPr marL="285750" indent="-285750">
                        <a:buFontTx/>
                        <a:buChar char="-"/>
                      </a:pPr>
                      <a:r>
                        <a:rPr lang="x-none" sz="1200" dirty="0">
                          <a:latin typeface="Times New Roman" panose="02020603050405020304" pitchFamily="18" charset="0"/>
                          <a:cs typeface="Times New Roman" panose="02020603050405020304" pitchFamily="18" charset="0"/>
                        </a:rPr>
                        <a:t>Stomach</a:t>
                      </a:r>
                    </a:p>
                    <a:p>
                      <a:pPr marL="285750" indent="-285750">
                        <a:buFontTx/>
                        <a:buChar char="-"/>
                      </a:pPr>
                      <a:r>
                        <a:rPr lang="x-none" sz="1200" dirty="0">
                          <a:latin typeface="Times New Roman" panose="02020603050405020304" pitchFamily="18" charset="0"/>
                          <a:cs typeface="Times New Roman" panose="02020603050405020304" pitchFamily="18" charset="0"/>
                        </a:rPr>
                        <a:t>Colorectal</a:t>
                      </a:r>
                    </a:p>
                    <a:p>
                      <a:pPr marL="285750" indent="-285750">
                        <a:buFontTx/>
                        <a:buChar char="-"/>
                      </a:pPr>
                      <a:r>
                        <a:rPr lang="en-GB" sz="1200" dirty="0">
                          <a:solidFill>
                            <a:schemeClr val="tx1"/>
                          </a:solidFill>
                          <a:highlight>
                            <a:srgbClr val="FFFF00"/>
                          </a:highlight>
                          <a:latin typeface="Times New Roman" panose="02020603050405020304" pitchFamily="18" charset="0"/>
                          <a:cs typeface="Times New Roman" panose="02020603050405020304" pitchFamily="18" charset="0"/>
                        </a:rPr>
                        <a:t>Liver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x-none" sz="1200" dirty="0">
                          <a:latin typeface="Times New Roman" panose="02020603050405020304" pitchFamily="18" charset="0"/>
                          <a:cs typeface="Times New Roman" panose="02020603050405020304" pitchFamily="18" charset="0"/>
                        </a:rPr>
                        <a:t>Non-Hodgkin</a:t>
                      </a:r>
                      <a:endParaRPr lang="x-none" sz="1200" dirty="0">
                        <a:solidFill>
                          <a:schemeClr val="tx1"/>
                        </a:solidFill>
                        <a:highlight>
                          <a:srgbClr val="FFFF00"/>
                        </a:highlight>
                        <a:latin typeface="Times New Roman" panose="02020603050405020304" pitchFamily="18" charset="0"/>
                        <a:cs typeface="Times New Roman" panose="02020603050405020304" pitchFamily="18" charset="0"/>
                      </a:endParaRPr>
                    </a:p>
                    <a:p>
                      <a:pPr algn="ctr"/>
                      <a:endParaRPr lang="x-none" sz="120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85750" indent="-285750">
                        <a:buFontTx/>
                        <a:buChar char="-"/>
                      </a:pPr>
                      <a:r>
                        <a:rPr lang="x-none" sz="1200" dirty="0">
                          <a:latin typeface="Times New Roman" panose="02020603050405020304" pitchFamily="18" charset="0"/>
                          <a:cs typeface="Times New Roman" panose="02020603050405020304" pitchFamily="18" charset="0"/>
                        </a:rPr>
                        <a:t>Esophasgus </a:t>
                      </a:r>
                    </a:p>
                    <a:p>
                      <a:pPr marL="285750" indent="-285750">
                        <a:buFontTx/>
                        <a:buChar char="-"/>
                      </a:pPr>
                      <a:r>
                        <a:rPr lang="x-none" sz="1200" dirty="0">
                          <a:solidFill>
                            <a:schemeClr val="tx1"/>
                          </a:solidFill>
                          <a:highlight>
                            <a:srgbClr val="FFFF00"/>
                          </a:highlight>
                          <a:latin typeface="Times New Roman" panose="02020603050405020304" pitchFamily="18" charset="0"/>
                          <a:cs typeface="Times New Roman" panose="02020603050405020304" pitchFamily="18" charset="0"/>
                        </a:rPr>
                        <a:t>Liver</a:t>
                      </a:r>
                    </a:p>
                    <a:p>
                      <a:pPr algn="ctr"/>
                      <a:endParaRPr lang="x-none" sz="120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065201922"/>
                  </a:ext>
                </a:extLst>
              </a:tr>
            </a:tbl>
          </a:graphicData>
        </a:graphic>
      </p:graphicFrame>
      <p:graphicFrame>
        <p:nvGraphicFramePr>
          <p:cNvPr id="35" name="Table 76">
            <a:extLst>
              <a:ext uri="{FF2B5EF4-FFF2-40B4-BE49-F238E27FC236}">
                <a16:creationId xmlns:a16="http://schemas.microsoft.com/office/drawing/2014/main" xmlns="" id="{B05CC7D5-7C1F-4A55-CB52-24DF12A391D9}"/>
              </a:ext>
            </a:extLst>
          </p:cNvPr>
          <p:cNvGraphicFramePr>
            <a:graphicFrameLocks noGrp="1"/>
          </p:cNvGraphicFramePr>
          <p:nvPr>
            <p:extLst>
              <p:ext uri="{D42A27DB-BD31-4B8C-83A1-F6EECF244321}">
                <p14:modId xmlns:p14="http://schemas.microsoft.com/office/powerpoint/2010/main" val="3693028437"/>
              </p:ext>
            </p:extLst>
          </p:nvPr>
        </p:nvGraphicFramePr>
        <p:xfrm>
          <a:off x="7013637" y="4297551"/>
          <a:ext cx="3605796" cy="1376680"/>
        </p:xfrm>
        <a:graphic>
          <a:graphicData uri="http://schemas.openxmlformats.org/drawingml/2006/table">
            <a:tbl>
              <a:tblPr firstRow="1" bandRow="1">
                <a:tableStyleId>{5C22544A-7EE6-4342-B048-85BDC9FD1C3A}</a:tableStyleId>
              </a:tblPr>
              <a:tblGrid>
                <a:gridCol w="1802898">
                  <a:extLst>
                    <a:ext uri="{9D8B030D-6E8A-4147-A177-3AD203B41FA5}">
                      <a16:colId xmlns:a16="http://schemas.microsoft.com/office/drawing/2014/main" xmlns="" val="186454130"/>
                    </a:ext>
                  </a:extLst>
                </a:gridCol>
                <a:gridCol w="1802898">
                  <a:extLst>
                    <a:ext uri="{9D8B030D-6E8A-4147-A177-3AD203B41FA5}">
                      <a16:colId xmlns:a16="http://schemas.microsoft.com/office/drawing/2014/main" xmlns="" val="595756839"/>
                    </a:ext>
                  </a:extLst>
                </a:gridCol>
              </a:tblGrid>
              <a:tr h="370840">
                <a:tc>
                  <a:txBody>
                    <a:bodyPr/>
                    <a:lstStyle/>
                    <a:p>
                      <a:pPr algn="ctr"/>
                      <a:r>
                        <a:rPr lang="x-none" sz="1200" b="1" dirty="0">
                          <a:solidFill>
                            <a:schemeClr val="tx1"/>
                          </a:solidFill>
                          <a:latin typeface="Times New Roman" panose="02020603050405020304" pitchFamily="18" charset="0"/>
                          <a:cs typeface="Times New Roman" panose="02020603050405020304" pitchFamily="18" charset="0"/>
                        </a:rPr>
                        <a:t>Incidence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x-none" sz="1200" b="1" dirty="0">
                          <a:solidFill>
                            <a:schemeClr val="tx1"/>
                          </a:solidFill>
                          <a:latin typeface="Times New Roman" panose="02020603050405020304" pitchFamily="18" charset="0"/>
                          <a:cs typeface="Times New Roman" panose="02020603050405020304" pitchFamily="18" charset="0"/>
                        </a:rPr>
                        <a:t>Mortality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272054494"/>
                  </a:ext>
                </a:extLst>
              </a:tr>
              <a:tr h="370840">
                <a:tc>
                  <a:txBody>
                    <a:bodyPr/>
                    <a:lstStyle/>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Stomach</a:t>
                      </a:r>
                    </a:p>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Colorecta</a:t>
                      </a:r>
                      <a:r>
                        <a:rPr lang="en-US" sz="1200" dirty="0">
                          <a:solidFill>
                            <a:schemeClr val="tx1"/>
                          </a:solidFill>
                          <a:latin typeface="Times New Roman" panose="02020603050405020304" pitchFamily="18" charset="0"/>
                          <a:cs typeface="Times New Roman" panose="02020603050405020304" pitchFamily="18" charset="0"/>
                        </a:rPr>
                        <a:t>l</a:t>
                      </a:r>
                    </a:p>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Lekemia</a:t>
                      </a:r>
                    </a:p>
                    <a:p>
                      <a:pPr marL="285750" indent="-285750">
                        <a:buFontTx/>
                        <a:buChar char="-"/>
                      </a:pPr>
                      <a:r>
                        <a:rPr lang="x-none" sz="1200" dirty="0">
                          <a:solidFill>
                            <a:schemeClr val="tx1"/>
                          </a:solidFill>
                          <a:highlight>
                            <a:srgbClr val="FFFF00"/>
                          </a:highlight>
                          <a:latin typeface="Times New Roman" panose="02020603050405020304" pitchFamily="18" charset="0"/>
                          <a:cs typeface="Times New Roman" panose="02020603050405020304" pitchFamily="18" charset="0"/>
                        </a:rPr>
                        <a:t>Liver</a:t>
                      </a:r>
                    </a:p>
                    <a:p>
                      <a:pPr algn="ctr"/>
                      <a:endParaRPr lang="x-none" sz="120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Colorectal &amp; Anus</a:t>
                      </a:r>
                    </a:p>
                    <a:p>
                      <a:pPr marL="285750" indent="-285750">
                        <a:buFontTx/>
                        <a:buChar char="-"/>
                      </a:pPr>
                      <a:r>
                        <a:rPr lang="x-none" sz="1200" dirty="0">
                          <a:solidFill>
                            <a:schemeClr val="tx1"/>
                          </a:solidFill>
                          <a:highlight>
                            <a:srgbClr val="FFFF00"/>
                          </a:highlight>
                          <a:latin typeface="Times New Roman" panose="02020603050405020304" pitchFamily="18" charset="0"/>
                          <a:cs typeface="Times New Roman" panose="02020603050405020304" pitchFamily="18" charset="0"/>
                        </a:rPr>
                        <a:t>Liver</a:t>
                      </a:r>
                    </a:p>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Lung</a:t>
                      </a:r>
                    </a:p>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Cevix ulteri</a:t>
                      </a:r>
                    </a:p>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Lekemia</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065201922"/>
                  </a:ext>
                </a:extLst>
              </a:tr>
            </a:tbl>
          </a:graphicData>
        </a:graphic>
      </p:graphicFrame>
      <p:graphicFrame>
        <p:nvGraphicFramePr>
          <p:cNvPr id="40" name="Table 39">
            <a:extLst>
              <a:ext uri="{FF2B5EF4-FFF2-40B4-BE49-F238E27FC236}">
                <a16:creationId xmlns:a16="http://schemas.microsoft.com/office/drawing/2014/main" xmlns="" id="{3FB21F1E-1049-C4F4-2D59-38F40B7412F8}"/>
              </a:ext>
            </a:extLst>
          </p:cNvPr>
          <p:cNvGraphicFramePr>
            <a:graphicFrameLocks noGrp="1"/>
          </p:cNvGraphicFramePr>
          <p:nvPr>
            <p:extLst>
              <p:ext uri="{D42A27DB-BD31-4B8C-83A1-F6EECF244321}">
                <p14:modId xmlns:p14="http://schemas.microsoft.com/office/powerpoint/2010/main" val="3075484390"/>
              </p:ext>
            </p:extLst>
          </p:nvPr>
        </p:nvGraphicFramePr>
        <p:xfrm>
          <a:off x="7018250" y="2106562"/>
          <a:ext cx="3561316" cy="1376680"/>
        </p:xfrm>
        <a:graphic>
          <a:graphicData uri="http://schemas.openxmlformats.org/drawingml/2006/table">
            <a:tbl>
              <a:tblPr firstRow="1" bandRow="1">
                <a:tableStyleId>{5C22544A-7EE6-4342-B048-85BDC9FD1C3A}</a:tableStyleId>
              </a:tblPr>
              <a:tblGrid>
                <a:gridCol w="1780658">
                  <a:extLst>
                    <a:ext uri="{9D8B030D-6E8A-4147-A177-3AD203B41FA5}">
                      <a16:colId xmlns:a16="http://schemas.microsoft.com/office/drawing/2014/main" xmlns="" val="186454130"/>
                    </a:ext>
                  </a:extLst>
                </a:gridCol>
                <a:gridCol w="1780658">
                  <a:extLst>
                    <a:ext uri="{9D8B030D-6E8A-4147-A177-3AD203B41FA5}">
                      <a16:colId xmlns:a16="http://schemas.microsoft.com/office/drawing/2014/main" xmlns="" val="595756839"/>
                    </a:ext>
                  </a:extLst>
                </a:gridCol>
              </a:tblGrid>
              <a:tr h="370840">
                <a:tc>
                  <a:txBody>
                    <a:bodyPr/>
                    <a:lstStyle/>
                    <a:p>
                      <a:pPr algn="ctr"/>
                      <a:r>
                        <a:rPr lang="x-none" sz="1200" b="1" dirty="0">
                          <a:solidFill>
                            <a:schemeClr val="tx1"/>
                          </a:solidFill>
                          <a:latin typeface="Times New Roman" panose="02020603050405020304" pitchFamily="18" charset="0"/>
                          <a:cs typeface="Times New Roman" panose="02020603050405020304" pitchFamily="18" charset="0"/>
                        </a:rPr>
                        <a:t>Incidence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x-none" sz="1200" b="1" dirty="0">
                          <a:solidFill>
                            <a:schemeClr val="tx1"/>
                          </a:solidFill>
                          <a:latin typeface="Times New Roman" panose="02020603050405020304" pitchFamily="18" charset="0"/>
                          <a:cs typeface="Times New Roman" panose="02020603050405020304" pitchFamily="18" charset="0"/>
                        </a:rPr>
                        <a:t>Mortality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272054494"/>
                  </a:ext>
                </a:extLst>
              </a:tr>
              <a:tr h="370840">
                <a:tc>
                  <a:txBody>
                    <a:bodyPr/>
                    <a:lstStyle/>
                    <a:p>
                      <a:pPr marL="285750" indent="-285750">
                        <a:buFontTx/>
                        <a:buChar char="-"/>
                      </a:pPr>
                      <a:r>
                        <a:rPr lang="x-none" sz="1200" dirty="0">
                          <a:latin typeface="Times New Roman" panose="02020603050405020304" pitchFamily="18" charset="0"/>
                          <a:cs typeface="Times New Roman" panose="02020603050405020304" pitchFamily="18" charset="0"/>
                        </a:rPr>
                        <a:t>Gallbladder</a:t>
                      </a:r>
                    </a:p>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Pancreas</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x-none" sz="1200" dirty="0">
                          <a:latin typeface="Times New Roman" panose="02020603050405020304" pitchFamily="18" charset="0"/>
                          <a:cs typeface="Times New Roman" panose="02020603050405020304" pitchFamily="18" charset="0"/>
                        </a:rPr>
                        <a:t>Cevix ulteri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x-none" sz="1200" dirty="0">
                          <a:latin typeface="Times New Roman" panose="02020603050405020304" pitchFamily="18" charset="0"/>
                          <a:cs typeface="Times New Roman" panose="02020603050405020304" pitchFamily="18" charset="0"/>
                        </a:rPr>
                        <a:t>Lung</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x-none" sz="1200" dirty="0">
                          <a:latin typeface="Times New Roman" panose="02020603050405020304" pitchFamily="18" charset="0"/>
                          <a:cs typeface="Times New Roman" panose="02020603050405020304" pitchFamily="18" charset="0"/>
                        </a:rPr>
                        <a:t>Non-Hodgkin</a:t>
                      </a:r>
                      <a:endParaRPr lang="x-none" sz="120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285750" indent="-285750">
                        <a:buFontTx/>
                        <a:buChar char="-"/>
                      </a:pPr>
                      <a:r>
                        <a:rPr lang="x-none" sz="1200" dirty="0">
                          <a:latin typeface="Times New Roman" panose="02020603050405020304" pitchFamily="18" charset="0"/>
                          <a:cs typeface="Times New Roman" panose="02020603050405020304" pitchFamily="18" charset="0"/>
                        </a:rPr>
                        <a:t>Stomach</a:t>
                      </a:r>
                    </a:p>
                    <a:p>
                      <a:pPr marL="285750" indent="-285750">
                        <a:buFontTx/>
                        <a:buChar char="-"/>
                      </a:pPr>
                      <a:r>
                        <a:rPr lang="x-none" sz="1200" dirty="0">
                          <a:latin typeface="Times New Roman" panose="02020603050405020304" pitchFamily="18" charset="0"/>
                          <a:cs typeface="Times New Roman" panose="02020603050405020304" pitchFamily="18" charset="0"/>
                        </a:rPr>
                        <a:t>Gallbladder</a:t>
                      </a:r>
                    </a:p>
                    <a:p>
                      <a:pPr marL="285750" indent="-285750">
                        <a:buFontTx/>
                        <a:buChar char="-"/>
                      </a:pPr>
                      <a:r>
                        <a:rPr lang="x-none" sz="1200" dirty="0">
                          <a:solidFill>
                            <a:schemeClr val="tx1"/>
                          </a:solidFill>
                          <a:latin typeface="Times New Roman" panose="02020603050405020304" pitchFamily="18" charset="0"/>
                          <a:cs typeface="Times New Roman" panose="02020603050405020304" pitchFamily="18" charset="0"/>
                        </a:rPr>
                        <a:t>Pancreas</a:t>
                      </a:r>
                    </a:p>
                    <a:p>
                      <a:pPr marL="285750" indent="-285750">
                        <a:buFontTx/>
                        <a:buChar char="-"/>
                      </a:pPr>
                      <a:r>
                        <a:rPr lang="x-none" sz="1200" dirty="0">
                          <a:latin typeface="Times New Roman" panose="02020603050405020304" pitchFamily="18" charset="0"/>
                          <a:cs typeface="Times New Roman" panose="02020603050405020304" pitchFamily="18" charset="0"/>
                        </a:rPr>
                        <a:t>Non-Hodgkin</a:t>
                      </a:r>
                      <a:endParaRPr lang="x-none" sz="1200" dirty="0">
                        <a:solidFill>
                          <a:schemeClr val="tx1"/>
                        </a:solidFill>
                        <a:latin typeface="Times New Roman" panose="02020603050405020304" pitchFamily="18" charset="0"/>
                        <a:cs typeface="Times New Roman" panose="020206030504050203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065201922"/>
                  </a:ext>
                </a:extLst>
              </a:tr>
            </a:tbl>
          </a:graphicData>
        </a:graphic>
      </p:graphicFrame>
      <p:sp>
        <p:nvSpPr>
          <p:cNvPr id="44" name="TextBox 43">
            <a:extLst>
              <a:ext uri="{FF2B5EF4-FFF2-40B4-BE49-F238E27FC236}">
                <a16:creationId xmlns:a16="http://schemas.microsoft.com/office/drawing/2014/main" xmlns="" id="{B6A4D565-6E51-6946-9EDC-6F7D94624153}"/>
              </a:ext>
            </a:extLst>
          </p:cNvPr>
          <p:cNvSpPr txBox="1"/>
          <p:nvPr/>
        </p:nvSpPr>
        <p:spPr>
          <a:xfrm rot="16200000">
            <a:off x="431837" y="2770177"/>
            <a:ext cx="18437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Times New Roman" panose="02020603050405020304" pitchFamily="18" charset="0"/>
                <a:cs typeface="Times New Roman" panose="02020603050405020304" pitchFamily="18" charset="0"/>
              </a:rPr>
              <a:t>Similar Trend</a:t>
            </a:r>
            <a:endParaRPr lang="x-none" sz="1800" b="1" dirty="0">
              <a:solidFill>
                <a:schemeClr val="tx1"/>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xmlns="" id="{8DAE356B-97F2-A61F-F94E-0471DD9A24C1}"/>
              </a:ext>
            </a:extLst>
          </p:cNvPr>
          <p:cNvSpPr txBox="1"/>
          <p:nvPr/>
        </p:nvSpPr>
        <p:spPr>
          <a:xfrm rot="16200000">
            <a:off x="431836" y="4812807"/>
            <a:ext cx="18437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Times New Roman" panose="02020603050405020304" pitchFamily="18" charset="0"/>
                <a:cs typeface="Times New Roman" panose="02020603050405020304" pitchFamily="18" charset="0"/>
              </a:rPr>
              <a:t>Different Trend</a:t>
            </a:r>
            <a:endParaRPr lang="x-none" sz="1800" b="1" dirty="0">
              <a:solidFill>
                <a:schemeClr val="tx1"/>
              </a:solidFill>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xmlns="" id="{02306728-D400-14D4-462C-00487BC38C30}"/>
              </a:ext>
            </a:extLst>
          </p:cNvPr>
          <p:cNvSpPr txBox="1"/>
          <p:nvPr/>
        </p:nvSpPr>
        <p:spPr>
          <a:xfrm rot="16200000">
            <a:off x="5846869" y="2707941"/>
            <a:ext cx="18437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Times New Roman" panose="02020603050405020304" pitchFamily="18" charset="0"/>
                <a:cs typeface="Times New Roman" panose="02020603050405020304" pitchFamily="18" charset="0"/>
              </a:rPr>
              <a:t>Similar Trend</a:t>
            </a:r>
            <a:endParaRPr lang="x-none" sz="1800" b="1" dirty="0">
              <a:solidFill>
                <a:schemeClr val="tx1"/>
              </a:solidFill>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xmlns="" id="{EDE0B380-8A91-A13C-AC70-3B267BF23B8F}"/>
              </a:ext>
            </a:extLst>
          </p:cNvPr>
          <p:cNvSpPr txBox="1"/>
          <p:nvPr/>
        </p:nvSpPr>
        <p:spPr>
          <a:xfrm rot="16200000">
            <a:off x="5870231" y="4750571"/>
            <a:ext cx="184374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a:solidFill>
                  <a:schemeClr val="tx1"/>
                </a:solidFill>
                <a:latin typeface="Times New Roman" panose="02020603050405020304" pitchFamily="18" charset="0"/>
                <a:cs typeface="Times New Roman" panose="02020603050405020304" pitchFamily="18" charset="0"/>
              </a:rPr>
              <a:t>Different Trend</a:t>
            </a:r>
            <a:endParaRPr lang="x-none" sz="1800" b="1" dirty="0">
              <a:solidFill>
                <a:schemeClr val="tx1"/>
              </a:solidFill>
              <a:latin typeface="Times New Roman" panose="02020603050405020304" pitchFamily="18" charset="0"/>
              <a:cs typeface="Times New Roman" panose="02020603050405020304" pitchFamily="18" charset="0"/>
            </a:endParaRPr>
          </a:p>
        </p:txBody>
      </p:sp>
      <p:cxnSp>
        <p:nvCxnSpPr>
          <p:cNvPr id="55" name="Straight Connector 54">
            <a:extLst>
              <a:ext uri="{FF2B5EF4-FFF2-40B4-BE49-F238E27FC236}">
                <a16:creationId xmlns:a16="http://schemas.microsoft.com/office/drawing/2014/main" xmlns="" id="{5C76A894-D068-6C87-5125-705295400A2E}"/>
              </a:ext>
            </a:extLst>
          </p:cNvPr>
          <p:cNvCxnSpPr>
            <a:cxnSpLocks/>
          </p:cNvCxnSpPr>
          <p:nvPr/>
        </p:nvCxnSpPr>
        <p:spPr>
          <a:xfrm>
            <a:off x="5859346" y="2342692"/>
            <a:ext cx="0" cy="3068051"/>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231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DA67C7FC-8AAC-AEB8-17E5-3729E014A1F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pic>
        <p:nvPicPr>
          <p:cNvPr id="46" name="Picture 45" descr="Logo&#10;&#10;Description automatically generated">
            <a:extLst>
              <a:ext uri="{FF2B5EF4-FFF2-40B4-BE49-F238E27FC236}">
                <a16:creationId xmlns:a16="http://schemas.microsoft.com/office/drawing/2014/main" xmlns="" id="{F6041956-FA52-30D8-20FC-5579F5F2C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82" name="TextBox 81">
            <a:extLst>
              <a:ext uri="{FF2B5EF4-FFF2-40B4-BE49-F238E27FC236}">
                <a16:creationId xmlns:a16="http://schemas.microsoft.com/office/drawing/2014/main" xmlns="" id="{DDCF1FCB-8328-D564-3E13-0A4D1143C5BA}"/>
              </a:ext>
            </a:extLst>
          </p:cNvPr>
          <p:cNvSpPr txBox="1"/>
          <p:nvPr/>
        </p:nvSpPr>
        <p:spPr>
          <a:xfrm>
            <a:off x="842800" y="100875"/>
            <a:ext cx="10506402" cy="477054"/>
          </a:xfrm>
          <a:prstGeom prst="rect">
            <a:avLst/>
          </a:prstGeom>
          <a:noFill/>
        </p:spPr>
        <p:txBody>
          <a:bodyPr wrap="none" rtlCol="0">
            <a:spAutoFit/>
          </a:bodyPr>
          <a:lstStyle/>
          <a:p>
            <a:pPr algn="ctr"/>
            <a:r>
              <a:rPr lang="x-none" sz="2500" b="1" dirty="0">
                <a:solidFill>
                  <a:schemeClr val="bg1"/>
                </a:solidFill>
                <a:latin typeface="Times New Roman" panose="02020603050405020304" pitchFamily="18" charset="0"/>
                <a:cs typeface="Times New Roman" panose="02020603050405020304" pitchFamily="18" charset="0"/>
              </a:rPr>
              <a:t>Result II: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models by sex, cancer type</a:t>
            </a:r>
            <a:endParaRPr lang="x-none" sz="2500" b="1" dirty="0">
              <a:solidFill>
                <a:schemeClr val="bg1"/>
              </a:solidFill>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xmlns="" id="{9DE12884-9CCB-1A22-8EB7-DE54D0F7C99C}"/>
              </a:ext>
            </a:extLst>
          </p:cNvPr>
          <p:cNvPicPr>
            <a:picLocks/>
          </p:cNvPicPr>
          <p:nvPr/>
        </p:nvPicPr>
        <p:blipFill>
          <a:blip r:embed="rId4"/>
          <a:stretch>
            <a:fillRect/>
          </a:stretch>
        </p:blipFill>
        <p:spPr>
          <a:xfrm>
            <a:off x="678691" y="2202424"/>
            <a:ext cx="4680000" cy="2880000"/>
          </a:xfrm>
          <a:prstGeom prst="rect">
            <a:avLst/>
          </a:prstGeom>
        </p:spPr>
      </p:pic>
      <p:pic>
        <p:nvPicPr>
          <p:cNvPr id="22" name="Picture 21" descr="A picture containing text, screenshot, font, line&#10;&#10;Description automatically generated">
            <a:extLst>
              <a:ext uri="{FF2B5EF4-FFF2-40B4-BE49-F238E27FC236}">
                <a16:creationId xmlns:a16="http://schemas.microsoft.com/office/drawing/2014/main" xmlns="" id="{42805033-72B7-CDDD-74AD-468AC0E21E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5378" y="883778"/>
            <a:ext cx="3685758" cy="685571"/>
          </a:xfrm>
          <a:prstGeom prst="rect">
            <a:avLst/>
          </a:prstGeom>
        </p:spPr>
      </p:pic>
      <p:pic>
        <p:nvPicPr>
          <p:cNvPr id="24" name="Picture 23">
            <a:extLst>
              <a:ext uri="{FF2B5EF4-FFF2-40B4-BE49-F238E27FC236}">
                <a16:creationId xmlns:a16="http://schemas.microsoft.com/office/drawing/2014/main" xmlns="" id="{D973B0BE-86DF-F7F7-C28F-DB54CA8D1F95}"/>
              </a:ext>
            </a:extLst>
          </p:cNvPr>
          <p:cNvPicPr>
            <a:picLocks/>
          </p:cNvPicPr>
          <p:nvPr/>
        </p:nvPicPr>
        <p:blipFill>
          <a:blip r:embed="rId6"/>
          <a:stretch>
            <a:fillRect/>
          </a:stretch>
        </p:blipFill>
        <p:spPr>
          <a:xfrm>
            <a:off x="6906965" y="2187895"/>
            <a:ext cx="4680000" cy="2880000"/>
          </a:xfrm>
          <a:prstGeom prst="rect">
            <a:avLst/>
          </a:prstGeom>
        </p:spPr>
      </p:pic>
      <p:sp>
        <p:nvSpPr>
          <p:cNvPr id="25" name="TextBox 24">
            <a:extLst>
              <a:ext uri="{FF2B5EF4-FFF2-40B4-BE49-F238E27FC236}">
                <a16:creationId xmlns:a16="http://schemas.microsoft.com/office/drawing/2014/main" xmlns="" id="{7F58AA96-48FE-5649-5E5A-AB39D757A502}"/>
              </a:ext>
            </a:extLst>
          </p:cNvPr>
          <p:cNvSpPr txBox="1"/>
          <p:nvPr/>
        </p:nvSpPr>
        <p:spPr>
          <a:xfrm>
            <a:off x="1729306" y="1647814"/>
            <a:ext cx="2398029" cy="369332"/>
          </a:xfrm>
          <a:prstGeom prst="rect">
            <a:avLst/>
          </a:prstGeom>
          <a:noFill/>
        </p:spPr>
        <p:txBody>
          <a:bodyPr wrap="none" rtlCol="0">
            <a:spAutoFit/>
          </a:bodyPr>
          <a:lstStyle/>
          <a:p>
            <a:r>
              <a:rPr lang="en-US" b="1" dirty="0"/>
              <a:t>e.g., Male Lung Cancer </a:t>
            </a:r>
            <a:endParaRPr lang="x-none" b="1" dirty="0"/>
          </a:p>
        </p:txBody>
      </p:sp>
      <p:sp>
        <p:nvSpPr>
          <p:cNvPr id="26" name="TextBox 25">
            <a:extLst>
              <a:ext uri="{FF2B5EF4-FFF2-40B4-BE49-F238E27FC236}">
                <a16:creationId xmlns:a16="http://schemas.microsoft.com/office/drawing/2014/main" xmlns="" id="{D641CE09-1FE9-8859-E67F-4A693B15067D}"/>
              </a:ext>
            </a:extLst>
          </p:cNvPr>
          <p:cNvSpPr txBox="1"/>
          <p:nvPr/>
        </p:nvSpPr>
        <p:spPr>
          <a:xfrm>
            <a:off x="7699710" y="1645247"/>
            <a:ext cx="3326808" cy="369332"/>
          </a:xfrm>
          <a:prstGeom prst="rect">
            <a:avLst/>
          </a:prstGeom>
          <a:noFill/>
        </p:spPr>
        <p:txBody>
          <a:bodyPr wrap="none" rtlCol="0">
            <a:spAutoFit/>
          </a:bodyPr>
          <a:lstStyle/>
          <a:p>
            <a:r>
              <a:rPr lang="en-US" b="1" dirty="0"/>
              <a:t>e.g., Female  Cervix Uteri Cancer </a:t>
            </a:r>
            <a:endParaRPr lang="x-none" b="1" dirty="0"/>
          </a:p>
        </p:txBody>
      </p:sp>
      <p:sp>
        <p:nvSpPr>
          <p:cNvPr id="27" name="TextBox 26">
            <a:extLst>
              <a:ext uri="{FF2B5EF4-FFF2-40B4-BE49-F238E27FC236}">
                <a16:creationId xmlns:a16="http://schemas.microsoft.com/office/drawing/2014/main" xmlns="" id="{B54CD5F2-71BC-3E53-CD8D-6DA899D2FE0D}"/>
              </a:ext>
            </a:extLst>
          </p:cNvPr>
          <p:cNvSpPr txBox="1"/>
          <p:nvPr/>
        </p:nvSpPr>
        <p:spPr>
          <a:xfrm>
            <a:off x="2148103" y="5278994"/>
            <a:ext cx="1749838" cy="369332"/>
          </a:xfrm>
          <a:prstGeom prst="rect">
            <a:avLst/>
          </a:prstGeom>
          <a:noFill/>
        </p:spPr>
        <p:txBody>
          <a:bodyPr wrap="none" rtlCol="0">
            <a:spAutoFit/>
          </a:bodyPr>
          <a:lstStyle/>
          <a:p>
            <a:r>
              <a:rPr lang="en-US" altLang="ko-KR" b="1" dirty="0"/>
              <a:t>Increasing</a:t>
            </a:r>
            <a:r>
              <a:rPr lang="ko-KR" altLang="en-US" b="1" dirty="0"/>
              <a:t> </a:t>
            </a:r>
            <a:r>
              <a:rPr lang="en-US" altLang="ko-KR" b="1" dirty="0"/>
              <a:t>Trend</a:t>
            </a:r>
            <a:endParaRPr lang="x-none" b="1" dirty="0"/>
          </a:p>
        </p:txBody>
      </p:sp>
      <p:sp>
        <p:nvSpPr>
          <p:cNvPr id="28" name="TextBox 27">
            <a:extLst>
              <a:ext uri="{FF2B5EF4-FFF2-40B4-BE49-F238E27FC236}">
                <a16:creationId xmlns:a16="http://schemas.microsoft.com/office/drawing/2014/main" xmlns="" id="{139D2CE3-C9F3-433E-9245-B1BB8A6902D4}"/>
              </a:ext>
            </a:extLst>
          </p:cNvPr>
          <p:cNvSpPr txBox="1"/>
          <p:nvPr/>
        </p:nvSpPr>
        <p:spPr>
          <a:xfrm>
            <a:off x="8545239" y="5261772"/>
            <a:ext cx="1826782" cy="369332"/>
          </a:xfrm>
          <a:prstGeom prst="rect">
            <a:avLst/>
          </a:prstGeom>
          <a:noFill/>
        </p:spPr>
        <p:txBody>
          <a:bodyPr wrap="none" rtlCol="0">
            <a:spAutoFit/>
          </a:bodyPr>
          <a:lstStyle/>
          <a:p>
            <a:r>
              <a:rPr lang="en-US" altLang="ko-KR" b="1" dirty="0"/>
              <a:t>Decreasing</a:t>
            </a:r>
            <a:r>
              <a:rPr lang="ko-KR" altLang="en-US" b="1" dirty="0"/>
              <a:t> </a:t>
            </a:r>
            <a:r>
              <a:rPr lang="en-US" altLang="ko-KR" b="1" dirty="0"/>
              <a:t>Trend</a:t>
            </a:r>
            <a:endParaRPr lang="x-none" b="1" dirty="0"/>
          </a:p>
        </p:txBody>
      </p:sp>
    </p:spTree>
    <p:extLst>
      <p:ext uri="{BB962C8B-B14F-4D97-AF65-F5344CB8AC3E}">
        <p14:creationId xmlns:p14="http://schemas.microsoft.com/office/powerpoint/2010/main" val="3891582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DA67C7FC-8AAC-AEB8-17E5-3729E014A1F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pic>
        <p:nvPicPr>
          <p:cNvPr id="46" name="Picture 45" descr="Logo&#10;&#10;Description automatically generated">
            <a:extLst>
              <a:ext uri="{FF2B5EF4-FFF2-40B4-BE49-F238E27FC236}">
                <a16:creationId xmlns:a16="http://schemas.microsoft.com/office/drawing/2014/main" xmlns="" id="{F6041956-FA52-30D8-20FC-5579F5F2C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82" name="TextBox 81">
            <a:extLst>
              <a:ext uri="{FF2B5EF4-FFF2-40B4-BE49-F238E27FC236}">
                <a16:creationId xmlns:a16="http://schemas.microsoft.com/office/drawing/2014/main" xmlns="" id="{DDCF1FCB-8328-D564-3E13-0A4D1143C5BA}"/>
              </a:ext>
            </a:extLst>
          </p:cNvPr>
          <p:cNvSpPr txBox="1"/>
          <p:nvPr/>
        </p:nvSpPr>
        <p:spPr>
          <a:xfrm>
            <a:off x="842800" y="100875"/>
            <a:ext cx="10506402" cy="477054"/>
          </a:xfrm>
          <a:prstGeom prst="rect">
            <a:avLst/>
          </a:prstGeom>
          <a:noFill/>
        </p:spPr>
        <p:txBody>
          <a:bodyPr wrap="none" rtlCol="0">
            <a:spAutoFit/>
          </a:bodyPr>
          <a:lstStyle/>
          <a:p>
            <a:pPr algn="ctr"/>
            <a:r>
              <a:rPr lang="x-none" sz="2500" b="1" dirty="0">
                <a:solidFill>
                  <a:schemeClr val="bg1"/>
                </a:solidFill>
                <a:latin typeface="Times New Roman" panose="02020603050405020304" pitchFamily="18" charset="0"/>
                <a:cs typeface="Times New Roman" panose="02020603050405020304" pitchFamily="18" charset="0"/>
              </a:rPr>
              <a:t>Result II: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models by sex, cancer type</a:t>
            </a:r>
            <a:endParaRPr lang="x-none" sz="2500" b="1" dirty="0">
              <a:solidFill>
                <a:schemeClr val="bg1"/>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xmlns="" id="{6340ACC7-CC6A-1558-3DD4-EAB4E99F1BAC}"/>
              </a:ext>
            </a:extLst>
          </p:cNvPr>
          <p:cNvSpPr txBox="1"/>
          <p:nvPr/>
        </p:nvSpPr>
        <p:spPr>
          <a:xfrm>
            <a:off x="1729306" y="1647814"/>
            <a:ext cx="2402324" cy="369332"/>
          </a:xfrm>
          <a:prstGeom prst="rect">
            <a:avLst/>
          </a:prstGeom>
          <a:noFill/>
        </p:spPr>
        <p:txBody>
          <a:bodyPr wrap="none" rtlCol="0">
            <a:spAutoFit/>
          </a:bodyPr>
          <a:lstStyle/>
          <a:p>
            <a:r>
              <a:rPr lang="en-US" b="1" dirty="0"/>
              <a:t>e.g., Male Liver Cancer </a:t>
            </a:r>
            <a:endParaRPr lang="x-none" b="1" dirty="0"/>
          </a:p>
        </p:txBody>
      </p:sp>
      <p:sp>
        <p:nvSpPr>
          <p:cNvPr id="18" name="TextBox 17">
            <a:extLst>
              <a:ext uri="{FF2B5EF4-FFF2-40B4-BE49-F238E27FC236}">
                <a16:creationId xmlns:a16="http://schemas.microsoft.com/office/drawing/2014/main" xmlns="" id="{A7A30107-8F2F-C2EE-28CF-AB45D735BB0E}"/>
              </a:ext>
            </a:extLst>
          </p:cNvPr>
          <p:cNvSpPr txBox="1"/>
          <p:nvPr/>
        </p:nvSpPr>
        <p:spPr>
          <a:xfrm>
            <a:off x="7817388" y="1645247"/>
            <a:ext cx="2757999" cy="369332"/>
          </a:xfrm>
          <a:prstGeom prst="rect">
            <a:avLst/>
          </a:prstGeom>
          <a:noFill/>
        </p:spPr>
        <p:txBody>
          <a:bodyPr wrap="none" rtlCol="0">
            <a:spAutoFit/>
          </a:bodyPr>
          <a:lstStyle/>
          <a:p>
            <a:r>
              <a:rPr lang="en-US" b="1" dirty="0"/>
              <a:t>e.g., Female  Liver Cancer </a:t>
            </a:r>
            <a:endParaRPr lang="x-none" b="1" dirty="0"/>
          </a:p>
        </p:txBody>
      </p:sp>
      <p:pic>
        <p:nvPicPr>
          <p:cNvPr id="22" name="Picture 21">
            <a:extLst>
              <a:ext uri="{FF2B5EF4-FFF2-40B4-BE49-F238E27FC236}">
                <a16:creationId xmlns:a16="http://schemas.microsoft.com/office/drawing/2014/main" xmlns="" id="{A0DDDCF1-0F8B-0589-C084-E88582F12D6F}"/>
              </a:ext>
            </a:extLst>
          </p:cNvPr>
          <p:cNvPicPr>
            <a:picLocks/>
          </p:cNvPicPr>
          <p:nvPr/>
        </p:nvPicPr>
        <p:blipFill>
          <a:blip r:embed="rId4"/>
          <a:stretch>
            <a:fillRect/>
          </a:stretch>
        </p:blipFill>
        <p:spPr>
          <a:xfrm>
            <a:off x="6884115" y="2225903"/>
            <a:ext cx="4680000" cy="2880000"/>
          </a:xfrm>
          <a:prstGeom prst="rect">
            <a:avLst/>
          </a:prstGeom>
        </p:spPr>
      </p:pic>
      <p:pic>
        <p:nvPicPr>
          <p:cNvPr id="23" name="Picture 22">
            <a:extLst>
              <a:ext uri="{FF2B5EF4-FFF2-40B4-BE49-F238E27FC236}">
                <a16:creationId xmlns:a16="http://schemas.microsoft.com/office/drawing/2014/main" xmlns="" id="{CEEF7BEC-C0AC-E69A-39A8-6103C93EBDA2}"/>
              </a:ext>
            </a:extLst>
          </p:cNvPr>
          <p:cNvPicPr>
            <a:picLocks/>
          </p:cNvPicPr>
          <p:nvPr/>
        </p:nvPicPr>
        <p:blipFill>
          <a:blip r:embed="rId5"/>
          <a:stretch>
            <a:fillRect/>
          </a:stretch>
        </p:blipFill>
        <p:spPr>
          <a:xfrm>
            <a:off x="685579" y="2225903"/>
            <a:ext cx="4680000" cy="2880000"/>
          </a:xfrm>
          <a:prstGeom prst="rect">
            <a:avLst/>
          </a:prstGeom>
        </p:spPr>
      </p:pic>
      <p:pic>
        <p:nvPicPr>
          <p:cNvPr id="24" name="Picture 23" descr="A picture containing text, screenshot, font, line&#10;&#10;Description automatically generated">
            <a:extLst>
              <a:ext uri="{FF2B5EF4-FFF2-40B4-BE49-F238E27FC236}">
                <a16:creationId xmlns:a16="http://schemas.microsoft.com/office/drawing/2014/main" xmlns="" id="{F82A9AF7-5DCF-1A34-5A7A-49BCD75281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45378" y="883778"/>
            <a:ext cx="3685758" cy="685571"/>
          </a:xfrm>
          <a:prstGeom prst="rect">
            <a:avLst/>
          </a:prstGeom>
        </p:spPr>
      </p:pic>
      <p:sp>
        <p:nvSpPr>
          <p:cNvPr id="25" name="TextBox 24">
            <a:extLst>
              <a:ext uri="{FF2B5EF4-FFF2-40B4-BE49-F238E27FC236}">
                <a16:creationId xmlns:a16="http://schemas.microsoft.com/office/drawing/2014/main" xmlns="" id="{F8758D42-780C-6893-6E92-1D910CD87769}"/>
              </a:ext>
            </a:extLst>
          </p:cNvPr>
          <p:cNvSpPr txBox="1"/>
          <p:nvPr/>
        </p:nvSpPr>
        <p:spPr>
          <a:xfrm>
            <a:off x="1169044" y="5265388"/>
            <a:ext cx="4075924" cy="369332"/>
          </a:xfrm>
          <a:prstGeom prst="rect">
            <a:avLst/>
          </a:prstGeom>
          <a:noFill/>
        </p:spPr>
        <p:txBody>
          <a:bodyPr wrap="none" rtlCol="0">
            <a:spAutoFit/>
          </a:bodyPr>
          <a:lstStyle/>
          <a:p>
            <a:r>
              <a:rPr lang="en-US" altLang="ko-KR" b="1" dirty="0"/>
              <a:t>Increasing | Constant | Decreasing</a:t>
            </a:r>
            <a:r>
              <a:rPr lang="ko-KR" altLang="en-US" b="1" dirty="0"/>
              <a:t> </a:t>
            </a:r>
            <a:r>
              <a:rPr lang="en-US" altLang="ko-KR" b="1" dirty="0"/>
              <a:t>Trend</a:t>
            </a:r>
            <a:endParaRPr lang="x-none" b="1" dirty="0"/>
          </a:p>
        </p:txBody>
      </p:sp>
      <p:sp>
        <p:nvSpPr>
          <p:cNvPr id="29" name="TextBox 28">
            <a:extLst>
              <a:ext uri="{FF2B5EF4-FFF2-40B4-BE49-F238E27FC236}">
                <a16:creationId xmlns:a16="http://schemas.microsoft.com/office/drawing/2014/main" xmlns="" id="{475E77E4-54C4-E9DB-D153-758D9A8E5828}"/>
              </a:ext>
            </a:extLst>
          </p:cNvPr>
          <p:cNvSpPr txBox="1"/>
          <p:nvPr/>
        </p:nvSpPr>
        <p:spPr>
          <a:xfrm>
            <a:off x="7158425" y="5255808"/>
            <a:ext cx="4075924" cy="369332"/>
          </a:xfrm>
          <a:prstGeom prst="rect">
            <a:avLst/>
          </a:prstGeom>
          <a:noFill/>
        </p:spPr>
        <p:txBody>
          <a:bodyPr wrap="none" rtlCol="0">
            <a:spAutoFit/>
          </a:bodyPr>
          <a:lstStyle/>
          <a:p>
            <a:r>
              <a:rPr lang="en-US" altLang="ko-KR" b="1" dirty="0"/>
              <a:t>Increasing | Constant | Decreasing</a:t>
            </a:r>
            <a:r>
              <a:rPr lang="ko-KR" altLang="en-US" b="1" dirty="0"/>
              <a:t> </a:t>
            </a:r>
            <a:r>
              <a:rPr lang="en-US" altLang="ko-KR" b="1" dirty="0"/>
              <a:t>Trend</a:t>
            </a:r>
            <a:endParaRPr lang="x-none" b="1" dirty="0"/>
          </a:p>
        </p:txBody>
      </p:sp>
    </p:spTree>
    <p:extLst>
      <p:ext uri="{BB962C8B-B14F-4D97-AF65-F5344CB8AC3E}">
        <p14:creationId xmlns:p14="http://schemas.microsoft.com/office/powerpoint/2010/main" val="2430379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DA67C7FC-8AAC-AEB8-17E5-3729E014A1F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pic>
        <p:nvPicPr>
          <p:cNvPr id="46" name="Picture 45" descr="Logo&#10;&#10;Description automatically generated">
            <a:extLst>
              <a:ext uri="{FF2B5EF4-FFF2-40B4-BE49-F238E27FC236}">
                <a16:creationId xmlns:a16="http://schemas.microsoft.com/office/drawing/2014/main" xmlns="" id="{F6041956-FA52-30D8-20FC-5579F5F2C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82" name="TextBox 81">
            <a:extLst>
              <a:ext uri="{FF2B5EF4-FFF2-40B4-BE49-F238E27FC236}">
                <a16:creationId xmlns:a16="http://schemas.microsoft.com/office/drawing/2014/main" xmlns="" id="{DDCF1FCB-8328-D564-3E13-0A4D1143C5BA}"/>
              </a:ext>
            </a:extLst>
          </p:cNvPr>
          <p:cNvSpPr txBox="1"/>
          <p:nvPr/>
        </p:nvSpPr>
        <p:spPr>
          <a:xfrm>
            <a:off x="842800" y="100875"/>
            <a:ext cx="10506402" cy="477054"/>
          </a:xfrm>
          <a:prstGeom prst="rect">
            <a:avLst/>
          </a:prstGeom>
          <a:noFill/>
        </p:spPr>
        <p:txBody>
          <a:bodyPr wrap="none" rtlCol="0">
            <a:spAutoFit/>
          </a:bodyPr>
          <a:lstStyle/>
          <a:p>
            <a:pPr algn="ctr"/>
            <a:r>
              <a:rPr lang="x-none" sz="2500" b="1" dirty="0">
                <a:solidFill>
                  <a:schemeClr val="bg1"/>
                </a:solidFill>
                <a:latin typeface="Times New Roman" panose="02020603050405020304" pitchFamily="18" charset="0"/>
                <a:cs typeface="Times New Roman" panose="02020603050405020304" pitchFamily="18" charset="0"/>
              </a:rPr>
              <a:t>Result II: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models by sex, cancer type</a:t>
            </a:r>
            <a:endParaRPr lang="x-none" sz="25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7" name="Table 16">
            <a:extLst>
              <a:ext uri="{FF2B5EF4-FFF2-40B4-BE49-F238E27FC236}">
                <a16:creationId xmlns:a16="http://schemas.microsoft.com/office/drawing/2014/main" xmlns="" id="{684ACC82-027C-0303-C99C-E9D770546F65}"/>
              </a:ext>
            </a:extLst>
          </p:cNvPr>
          <p:cNvGraphicFramePr>
            <a:graphicFrameLocks noGrp="1"/>
          </p:cNvGraphicFramePr>
          <p:nvPr>
            <p:extLst>
              <p:ext uri="{D42A27DB-BD31-4B8C-83A1-F6EECF244321}">
                <p14:modId xmlns:p14="http://schemas.microsoft.com/office/powerpoint/2010/main" val="2909385548"/>
              </p:ext>
            </p:extLst>
          </p:nvPr>
        </p:nvGraphicFramePr>
        <p:xfrm>
          <a:off x="678691" y="1223544"/>
          <a:ext cx="10973413" cy="4140742"/>
        </p:xfrm>
        <a:graphic>
          <a:graphicData uri="http://schemas.openxmlformats.org/drawingml/2006/table">
            <a:tbl>
              <a:tblPr firstRow="1" bandRow="1">
                <a:tableStyleId>{7DF18680-E054-41AD-8BC1-D1AEF772440D}</a:tableStyleId>
              </a:tblPr>
              <a:tblGrid>
                <a:gridCol w="2615059">
                  <a:extLst>
                    <a:ext uri="{9D8B030D-6E8A-4147-A177-3AD203B41FA5}">
                      <a16:colId xmlns:a16="http://schemas.microsoft.com/office/drawing/2014/main" xmlns="" val="3675445134"/>
                    </a:ext>
                  </a:extLst>
                </a:gridCol>
                <a:gridCol w="2377147">
                  <a:extLst>
                    <a:ext uri="{9D8B030D-6E8A-4147-A177-3AD203B41FA5}">
                      <a16:colId xmlns:a16="http://schemas.microsoft.com/office/drawing/2014/main" xmlns="" val="1320140011"/>
                    </a:ext>
                  </a:extLst>
                </a:gridCol>
                <a:gridCol w="5981207">
                  <a:extLst>
                    <a:ext uri="{9D8B030D-6E8A-4147-A177-3AD203B41FA5}">
                      <a16:colId xmlns:a16="http://schemas.microsoft.com/office/drawing/2014/main" xmlns="" val="1362446011"/>
                    </a:ext>
                  </a:extLst>
                </a:gridCol>
              </a:tblGrid>
              <a:tr h="602453">
                <a:tc>
                  <a:txBody>
                    <a:bodyPr/>
                    <a:lstStyle/>
                    <a:p>
                      <a:pPr algn="ctr"/>
                      <a:r>
                        <a:rPr lang="x-none" dirty="0"/>
                        <a:t>Category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2F5597"/>
                    </a:solidFill>
                  </a:tcPr>
                </a:tc>
                <a:tc>
                  <a:txBody>
                    <a:bodyPr/>
                    <a:lstStyle/>
                    <a:p>
                      <a:pPr algn="ctr"/>
                      <a:r>
                        <a:rPr lang="x-none" dirty="0"/>
                        <a:t>Name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2F5597"/>
                    </a:solidFill>
                  </a:tcPr>
                </a:tc>
                <a:tc>
                  <a:txBody>
                    <a:bodyPr/>
                    <a:lstStyle/>
                    <a:p>
                      <a:pPr algn="ctr"/>
                      <a:r>
                        <a:rPr lang="en-US" dirty="0"/>
                        <a:t>Features for model fitting</a:t>
                      </a:r>
                      <a:endParaRPr lang="x-none"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2F5597"/>
                    </a:solidFill>
                  </a:tcPr>
                </a:tc>
                <a:extLst>
                  <a:ext uri="{0D108BD9-81ED-4DB2-BD59-A6C34878D82A}">
                    <a16:rowId xmlns:a16="http://schemas.microsoft.com/office/drawing/2014/main" xmlns="" val="3368282026"/>
                  </a:ext>
                </a:extLst>
              </a:tr>
              <a:tr h="726487">
                <a:tc rowSpan="2">
                  <a:txBody>
                    <a:bodyPr/>
                    <a:lstStyle/>
                    <a:p>
                      <a:pPr algn="ctr"/>
                      <a:r>
                        <a:rPr lang="x-none" b="1" dirty="0"/>
                        <a:t>Population </a:t>
                      </a:r>
                    </a:p>
                    <a:p>
                      <a:pPr algn="ctr"/>
                      <a:r>
                        <a:rPr lang="x-none" b="1" dirty="0"/>
                        <a:t>Struture-based</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x-none" dirty="0"/>
                        <a:t>Nordpred</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l"/>
                      <a:r>
                        <a:rPr lang="en-GB" sz="1500" b="1" dirty="0">
                          <a:solidFill>
                            <a:schemeClr val="accent2">
                              <a:lumMod val="75000"/>
                            </a:schemeClr>
                          </a:solidFill>
                        </a:rPr>
                        <a:t>somewhat compensates for irregular patterns</a:t>
                      </a:r>
                    </a:p>
                    <a:p>
                      <a:pPr algn="l"/>
                      <a:r>
                        <a:rPr lang="en-GB" sz="1500" dirty="0"/>
                        <a:t>Consistency in trend forecasting</a:t>
                      </a:r>
                      <a:endParaRPr lang="x-none" sz="15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xmlns="" val="504538680"/>
                  </a:ext>
                </a:extLst>
              </a:tr>
              <a:tr h="812920">
                <a:tc vMerge="1">
                  <a:txBody>
                    <a:bodyPr/>
                    <a:lstStyle/>
                    <a:p>
                      <a:endParaRPr lang="x-none" dirty="0"/>
                    </a:p>
                  </a:txBody>
                  <a:tcPr/>
                </a:tc>
                <a:tc>
                  <a:txBody>
                    <a:bodyPr/>
                    <a:lstStyle/>
                    <a:p>
                      <a:pPr algn="ctr"/>
                      <a:r>
                        <a:rPr lang="x-none" dirty="0"/>
                        <a:t>BAPC</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GB" sz="1500" b="0" i="0" u="none" strike="noStrike" kern="1200" dirty="0">
                          <a:solidFill>
                            <a:schemeClr val="dk1"/>
                          </a:solidFill>
                          <a:effectLst/>
                          <a:latin typeface="+mn-lt"/>
                          <a:ea typeface="+mn-ea"/>
                          <a:cs typeface="+mn-cs"/>
                        </a:rPr>
                        <a:t>Excellent prediction of rare cancers with relatively few cases</a:t>
                      </a:r>
                    </a:p>
                    <a:p>
                      <a:pPr algn="l"/>
                      <a:r>
                        <a:rPr lang="en-GB" sz="1500" b="0" i="0" u="none" strike="noStrike" kern="1200" dirty="0">
                          <a:solidFill>
                            <a:schemeClr val="dk1"/>
                          </a:solidFill>
                          <a:effectLst/>
                          <a:latin typeface="+mn-lt"/>
                          <a:ea typeface="+mn-ea"/>
                          <a:cs typeface="+mn-cs"/>
                        </a:rPr>
                        <a:t>Ease of</a:t>
                      </a:r>
                      <a:r>
                        <a:rPr lang="en-GB" sz="1500" b="1" i="0" u="none" strike="noStrike" kern="1200" dirty="0">
                          <a:solidFill>
                            <a:schemeClr val="dk1"/>
                          </a:solidFill>
                          <a:effectLst/>
                          <a:latin typeface="+mn-lt"/>
                          <a:ea typeface="+mn-ea"/>
                          <a:cs typeface="+mn-cs"/>
                        </a:rPr>
                        <a:t> over-estimation in long-term forecasting</a:t>
                      </a:r>
                    </a:p>
                    <a:p>
                      <a:pPr algn="l"/>
                      <a:r>
                        <a:rPr lang="en-GB" sz="1500" b="1" dirty="0">
                          <a:solidFill>
                            <a:schemeClr val="accent6">
                              <a:lumMod val="50000"/>
                            </a:schemeClr>
                          </a:solidFill>
                        </a:rPr>
                        <a:t>Sensitive to predictions when patterns are irregular</a:t>
                      </a:r>
                      <a:endParaRPr lang="x-none" sz="1500" b="1" dirty="0">
                        <a:solidFill>
                          <a:schemeClr val="accent6">
                            <a:lumMod val="50000"/>
                          </a:schemeClr>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307161661"/>
                  </a:ext>
                </a:extLst>
              </a:tr>
              <a:tr h="772322">
                <a:tc rowSpan="3">
                  <a:txBody>
                    <a:bodyPr/>
                    <a:lstStyle/>
                    <a:p>
                      <a:pPr algn="ctr"/>
                      <a:r>
                        <a:rPr lang="x-none" b="1" dirty="0"/>
                        <a:t>Non-Population</a:t>
                      </a:r>
                    </a:p>
                    <a:p>
                      <a:pPr algn="ctr"/>
                      <a:r>
                        <a:rPr lang="x-none" b="1" dirty="0"/>
                        <a:t> structure-based</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x-none" dirty="0"/>
                        <a:t>JOINPOINT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l"/>
                      <a:r>
                        <a:rPr lang="en-GB" sz="1500" b="0" i="0" u="none" strike="noStrike" kern="1200" dirty="0">
                          <a:solidFill>
                            <a:schemeClr val="dk1"/>
                          </a:solidFill>
                          <a:effectLst/>
                          <a:latin typeface="+mn-lt"/>
                          <a:ea typeface="+mn-ea"/>
                          <a:cs typeface="+mn-cs"/>
                        </a:rPr>
                        <a:t>Forecasts based on the last </a:t>
                      </a:r>
                      <a:r>
                        <a:rPr lang="en-GB" sz="1500" b="0" i="0" u="none" strike="noStrike" kern="1200" dirty="0" err="1">
                          <a:solidFill>
                            <a:schemeClr val="dk1"/>
                          </a:solidFill>
                          <a:effectLst/>
                          <a:latin typeface="+mn-lt"/>
                          <a:ea typeface="+mn-ea"/>
                          <a:cs typeface="+mn-cs"/>
                        </a:rPr>
                        <a:t>joinpoint</a:t>
                      </a:r>
                      <a:r>
                        <a:rPr lang="en-GB" sz="1500" b="0" i="0" u="none" strike="noStrike" kern="1200" dirty="0">
                          <a:solidFill>
                            <a:schemeClr val="dk1"/>
                          </a:solidFill>
                          <a:effectLst/>
                          <a:latin typeface="+mn-lt"/>
                          <a:ea typeface="+mn-ea"/>
                          <a:cs typeface="+mn-cs"/>
                        </a:rPr>
                        <a:t> can lead to significant </a:t>
                      </a:r>
                      <a:r>
                        <a:rPr lang="en-GB" sz="1500" b="1" i="0" u="none" strike="noStrike" kern="1200" dirty="0">
                          <a:solidFill>
                            <a:schemeClr val="dk1"/>
                          </a:solidFill>
                          <a:effectLst/>
                          <a:latin typeface="+mn-lt"/>
                          <a:ea typeface="+mn-ea"/>
                          <a:cs typeface="+mn-cs"/>
                        </a:rPr>
                        <a:t>overestimation in long-term predictions</a:t>
                      </a:r>
                      <a:r>
                        <a:rPr lang="en-GB" sz="1500" b="0" i="0" u="none" strike="noStrike" kern="1200" dirty="0">
                          <a:solidFill>
                            <a:schemeClr val="dk1"/>
                          </a:solidFill>
                          <a:effectLst/>
                          <a:latin typeface="+mn-lt"/>
                          <a:ea typeface="+mn-ea"/>
                          <a:cs typeface="+mn-cs"/>
                        </a:rPr>
                        <a:t>, especially when the period </a:t>
                      </a:r>
                      <a:r>
                        <a:rPr lang="en-GB" sz="1500" b="1" i="0" u="none" strike="noStrike" kern="1200" dirty="0">
                          <a:solidFill>
                            <a:schemeClr val="dk1"/>
                          </a:solidFill>
                          <a:effectLst/>
                          <a:latin typeface="+mn-lt"/>
                          <a:ea typeface="+mn-ea"/>
                          <a:cs typeface="+mn-cs"/>
                        </a:rPr>
                        <a:t>slope value is large.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500" b="1" dirty="0">
                          <a:solidFill>
                            <a:schemeClr val="accent6">
                              <a:lumMod val="50000"/>
                            </a:schemeClr>
                          </a:solidFill>
                        </a:rPr>
                        <a:t>Sensitive to predictions when patterns are irregular</a:t>
                      </a:r>
                      <a:endParaRPr lang="x-none" sz="1500" b="1" dirty="0">
                        <a:solidFill>
                          <a:schemeClr val="accent6">
                            <a:lumMod val="50000"/>
                          </a:schemeClr>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xmlns="" val="2546200623"/>
                  </a:ext>
                </a:extLst>
              </a:tr>
              <a:tr h="610821">
                <a:tc vMerge="1">
                  <a:txBody>
                    <a:bodyPr/>
                    <a:lstStyle/>
                    <a:p>
                      <a:endParaRPr lang="x-none" dirty="0"/>
                    </a:p>
                  </a:txBody>
                  <a:tcPr/>
                </a:tc>
                <a:tc>
                  <a:txBody>
                    <a:bodyPr/>
                    <a:lstStyle/>
                    <a:p>
                      <a:pPr algn="ctr"/>
                      <a:r>
                        <a:rPr lang="x-none" dirty="0"/>
                        <a:t>ARIMA</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tc rowSpan="2">
                  <a:txBody>
                    <a:bodyPr/>
                    <a:lstStyle/>
                    <a:p>
                      <a:pPr algn="l"/>
                      <a:r>
                        <a:rPr lang="en-GB" sz="1500" dirty="0"/>
                        <a:t>Fixed future predictions when noise decomposition reaches a limit</a:t>
                      </a:r>
                    </a:p>
                    <a:p>
                      <a:pPr algn="l"/>
                      <a:r>
                        <a:rPr lang="en-GB" sz="1500" b="1" dirty="0">
                          <a:solidFill>
                            <a:schemeClr val="accent6">
                              <a:lumMod val="50000"/>
                            </a:schemeClr>
                          </a:solidFill>
                        </a:rPr>
                        <a:t>Sensitive to predictions when patterns are irregular</a:t>
                      </a:r>
                    </a:p>
                    <a:p>
                      <a:pPr algn="l"/>
                      <a:r>
                        <a:rPr lang="en-US" altLang="ko-KR" sz="1500" dirty="0"/>
                        <a:t>(If the pattern is constant, it has NP-like predictions)</a:t>
                      </a:r>
                      <a:endParaRPr lang="en-GB" sz="15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3517353755"/>
                  </a:ext>
                </a:extLst>
              </a:tr>
              <a:tr h="610821">
                <a:tc vMerge="1">
                  <a:txBody>
                    <a:bodyPr/>
                    <a:lstStyle/>
                    <a:p>
                      <a:endParaRPr lang="x-none" dirty="0"/>
                    </a:p>
                  </a:txBody>
                  <a:tcPr/>
                </a:tc>
                <a:tc>
                  <a:txBody>
                    <a:bodyPr/>
                    <a:lstStyle/>
                    <a:p>
                      <a:pPr algn="ctr"/>
                      <a:r>
                        <a:rPr lang="x-none" dirty="0"/>
                        <a:t>SSML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noFill/>
                  </a:tcPr>
                </a:tc>
                <a:tc vMerge="1">
                  <a:txBody>
                    <a:bodyPr/>
                    <a:lstStyle/>
                    <a:p>
                      <a:pPr algn="l"/>
                      <a:r>
                        <a:rPr lang="en-GB" sz="1500" dirty="0"/>
                        <a:t>Fixed future predictions when noise decomposition reaches a limit</a:t>
                      </a:r>
                    </a:p>
                    <a:p>
                      <a:pPr algn="l"/>
                      <a:r>
                        <a:rPr lang="en-GB" sz="1500" dirty="0"/>
                        <a:t>Sensitive to predictions when patterns are irregular</a:t>
                      </a:r>
                      <a:endParaRPr lang="x-none" sz="1500"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560099995"/>
                  </a:ext>
                </a:extLst>
              </a:tr>
            </a:tbl>
          </a:graphicData>
        </a:graphic>
      </p:graphicFrame>
      <p:sp>
        <p:nvSpPr>
          <p:cNvPr id="21" name="TextBox 20">
            <a:extLst>
              <a:ext uri="{FF2B5EF4-FFF2-40B4-BE49-F238E27FC236}">
                <a16:creationId xmlns:a16="http://schemas.microsoft.com/office/drawing/2014/main" xmlns="" id="{E9BFA6EC-2154-624C-4665-116DD14058D3}"/>
              </a:ext>
            </a:extLst>
          </p:cNvPr>
          <p:cNvSpPr txBox="1"/>
          <p:nvPr/>
        </p:nvSpPr>
        <p:spPr>
          <a:xfrm>
            <a:off x="2482623" y="5530408"/>
            <a:ext cx="7226753" cy="477054"/>
          </a:xfrm>
          <a:prstGeom prst="rect">
            <a:avLst/>
          </a:prstGeom>
          <a:noFill/>
        </p:spPr>
        <p:txBody>
          <a:bodyPr wrap="square">
            <a:spAutoFit/>
          </a:bodyPr>
          <a:lstStyle/>
          <a:p>
            <a:pPr algn="ctr"/>
            <a:r>
              <a:rPr lang="x-none" sz="2500" b="1" dirty="0">
                <a:sym typeface="Wingdings" pitchFamily="2" charset="2"/>
              </a:rPr>
              <a:t> </a:t>
            </a:r>
            <a:r>
              <a:rPr lang="x-none" sz="2500" b="1" dirty="0"/>
              <a:t>Nordpred </a:t>
            </a:r>
            <a:r>
              <a:rPr lang="en-US" altLang="ko-KR" sz="2500" b="1" dirty="0"/>
              <a:t>(NP) </a:t>
            </a:r>
            <a:r>
              <a:rPr lang="x-none" sz="2500" b="1" dirty="0"/>
              <a:t>models are suitable for Projection</a:t>
            </a:r>
          </a:p>
        </p:txBody>
      </p:sp>
    </p:spTree>
    <p:extLst>
      <p:ext uri="{BB962C8B-B14F-4D97-AF65-F5344CB8AC3E}">
        <p14:creationId xmlns:p14="http://schemas.microsoft.com/office/powerpoint/2010/main" val="3567286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xmlns="" id="{DA67C7FC-8AAC-AEB8-17E5-3729E014A1F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pic>
        <p:nvPicPr>
          <p:cNvPr id="46" name="Picture 45" descr="Logo&#10;&#10;Description automatically generated">
            <a:extLst>
              <a:ext uri="{FF2B5EF4-FFF2-40B4-BE49-F238E27FC236}">
                <a16:creationId xmlns:a16="http://schemas.microsoft.com/office/drawing/2014/main" xmlns="" id="{F6041956-FA52-30D8-20FC-5579F5F2C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82" name="TextBox 81">
            <a:extLst>
              <a:ext uri="{FF2B5EF4-FFF2-40B4-BE49-F238E27FC236}">
                <a16:creationId xmlns:a16="http://schemas.microsoft.com/office/drawing/2014/main" xmlns="" id="{DDCF1FCB-8328-D564-3E13-0A4D1143C5BA}"/>
              </a:ext>
            </a:extLst>
          </p:cNvPr>
          <p:cNvSpPr txBox="1"/>
          <p:nvPr/>
        </p:nvSpPr>
        <p:spPr>
          <a:xfrm>
            <a:off x="842800" y="100875"/>
            <a:ext cx="10506402" cy="477054"/>
          </a:xfrm>
          <a:prstGeom prst="rect">
            <a:avLst/>
          </a:prstGeom>
          <a:noFill/>
        </p:spPr>
        <p:txBody>
          <a:bodyPr wrap="none" rtlCol="0">
            <a:spAutoFit/>
          </a:bodyPr>
          <a:lstStyle/>
          <a:p>
            <a:pPr algn="ctr"/>
            <a:r>
              <a:rPr lang="x-none" sz="2500" b="1" dirty="0">
                <a:solidFill>
                  <a:schemeClr val="bg1"/>
                </a:solidFill>
                <a:latin typeface="Times New Roman" panose="02020603050405020304" pitchFamily="18" charset="0"/>
                <a:cs typeface="Times New Roman" panose="02020603050405020304" pitchFamily="18" charset="0"/>
              </a:rPr>
              <a:t>Result II: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models by sex, cancer type</a:t>
            </a:r>
            <a:endParaRPr lang="x-none" sz="2500" b="1" dirty="0">
              <a:solidFill>
                <a:schemeClr val="bg1"/>
              </a:solidFill>
              <a:latin typeface="Times New Roman" panose="02020603050405020304" pitchFamily="18" charset="0"/>
              <a:cs typeface="Times New Roman" panose="02020603050405020304" pitchFamily="18" charset="0"/>
            </a:endParaRPr>
          </a:p>
        </p:txBody>
      </p:sp>
      <p:sp>
        <p:nvSpPr>
          <p:cNvPr id="97" name="Rectangle 96">
            <a:extLst>
              <a:ext uri="{FF2B5EF4-FFF2-40B4-BE49-F238E27FC236}">
                <a16:creationId xmlns:a16="http://schemas.microsoft.com/office/drawing/2014/main" xmlns="" id="{1A787877-96C2-86B3-A562-C6D098F88052}"/>
              </a:ext>
            </a:extLst>
          </p:cNvPr>
          <p:cNvSpPr/>
          <p:nvPr/>
        </p:nvSpPr>
        <p:spPr>
          <a:xfrm>
            <a:off x="223651" y="892366"/>
            <a:ext cx="11744697" cy="498815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00" b="1" dirty="0">
                <a:solidFill>
                  <a:schemeClr val="tx1"/>
                </a:solidFill>
                <a:latin typeface="Times New Roman" panose="02020603050405020304" pitchFamily="18" charset="0"/>
                <a:cs typeface="Times New Roman" panose="02020603050405020304" pitchFamily="18" charset="0"/>
              </a:rPr>
              <a:t>FINDINGS!</a:t>
            </a:r>
          </a:p>
          <a:p>
            <a:endParaRPr lang="x-none" sz="2200" b="1"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GB" sz="2200" dirty="0">
                <a:solidFill>
                  <a:schemeClr val="tx1"/>
                </a:solidFill>
                <a:latin typeface="Times New Roman" panose="02020603050405020304" pitchFamily="18" charset="0"/>
                <a:cs typeface="Times New Roman" panose="02020603050405020304" pitchFamily="18" charset="0"/>
              </a:rPr>
              <a:t>Some cancers showed </a:t>
            </a:r>
            <a:r>
              <a:rPr lang="en-GB" sz="2200" b="1" u="sng" dirty="0">
                <a:solidFill>
                  <a:schemeClr val="tx1"/>
                </a:solidFill>
                <a:latin typeface="Times New Roman" panose="02020603050405020304" pitchFamily="18" charset="0"/>
                <a:cs typeface="Times New Roman" panose="02020603050405020304" pitchFamily="18" charset="0"/>
              </a:rPr>
              <a:t>different trends</a:t>
            </a:r>
            <a:r>
              <a:rPr lang="en-GB" sz="2200" b="1" dirty="0">
                <a:solidFill>
                  <a:schemeClr val="tx1"/>
                </a:solidFill>
                <a:latin typeface="Times New Roman" panose="02020603050405020304" pitchFamily="18" charset="0"/>
                <a:cs typeface="Times New Roman" panose="02020603050405020304" pitchFamily="18" charset="0"/>
              </a:rPr>
              <a:t> </a:t>
            </a:r>
            <a:r>
              <a:rPr lang="en-GB" sz="2200" dirty="0">
                <a:solidFill>
                  <a:schemeClr val="tx1"/>
                </a:solidFill>
                <a:latin typeface="Times New Roman" panose="02020603050405020304" pitchFamily="18" charset="0"/>
                <a:cs typeface="Times New Roman" panose="02020603050405020304" pitchFamily="18" charset="0"/>
              </a:rPr>
              <a:t>by </a:t>
            </a:r>
            <a:r>
              <a:rPr lang="en-US" sz="2200" dirty="0">
                <a:solidFill>
                  <a:schemeClr val="tx1"/>
                </a:solidFill>
                <a:latin typeface="Times New Roman" panose="02020603050405020304" pitchFamily="18" charset="0"/>
                <a:cs typeface="Times New Roman" panose="02020603050405020304" pitchFamily="18" charset="0"/>
              </a:rPr>
              <a:t>sex</a:t>
            </a:r>
            <a:r>
              <a:rPr lang="en-GB" sz="2200" dirty="0">
                <a:solidFill>
                  <a:schemeClr val="tx1"/>
                </a:solidFill>
                <a:latin typeface="Times New Roman" panose="02020603050405020304" pitchFamily="18" charset="0"/>
                <a:cs typeface="Times New Roman" panose="02020603050405020304" pitchFamily="18" charset="0"/>
              </a:rPr>
              <a:t> and model depending on the type of cancer.</a:t>
            </a:r>
          </a:p>
          <a:p>
            <a:pPr marL="457200" indent="-457200">
              <a:buAutoNum type="arabicPeriod"/>
            </a:pPr>
            <a:endParaRPr lang="en-GB" sz="2200" b="1"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GB" sz="2200" dirty="0">
                <a:solidFill>
                  <a:schemeClr val="tx1"/>
                </a:solidFill>
                <a:latin typeface="Times New Roman" panose="02020603050405020304" pitchFamily="18" charset="0"/>
                <a:cs typeface="Times New Roman" panose="02020603050405020304" pitchFamily="18" charset="0"/>
              </a:rPr>
              <a:t>There were cancers </a:t>
            </a:r>
            <a:r>
              <a:rPr lang="en-GB" sz="2200" b="1" u="sng" dirty="0">
                <a:solidFill>
                  <a:schemeClr val="tx1"/>
                </a:solidFill>
                <a:latin typeface="Times New Roman" panose="02020603050405020304" pitchFamily="18" charset="0"/>
                <a:cs typeface="Times New Roman" panose="02020603050405020304" pitchFamily="18" charset="0"/>
              </a:rPr>
              <a:t>with significantly different model prediction</a:t>
            </a:r>
            <a:r>
              <a:rPr lang="en-GB" sz="2200" b="1" dirty="0">
                <a:solidFill>
                  <a:schemeClr val="tx1"/>
                </a:solidFill>
                <a:latin typeface="Times New Roman" panose="02020603050405020304" pitchFamily="18" charset="0"/>
                <a:cs typeface="Times New Roman" panose="02020603050405020304" pitchFamily="18" charset="0"/>
              </a:rPr>
              <a:t>s </a:t>
            </a:r>
            <a:r>
              <a:rPr lang="en-GB" sz="2200" dirty="0">
                <a:solidFill>
                  <a:schemeClr val="tx1"/>
                </a:solidFill>
                <a:latin typeface="Times New Roman" panose="02020603050405020304" pitchFamily="18" charset="0"/>
                <a:cs typeface="Times New Roman" panose="02020603050405020304" pitchFamily="18" charset="0"/>
              </a:rPr>
              <a:t>for the same cancer type (when trending the </a:t>
            </a:r>
            <a:r>
              <a:rPr lang="en-US" sz="2200" dirty="0">
                <a:solidFill>
                  <a:schemeClr val="tx1"/>
                </a:solidFill>
                <a:latin typeface="Times New Roman" panose="02020603050405020304" pitchFamily="18" charset="0"/>
                <a:cs typeface="Times New Roman" panose="02020603050405020304" pitchFamily="18" charset="0"/>
              </a:rPr>
              <a:t>similar</a:t>
            </a:r>
            <a:r>
              <a:rPr lang="en-GB" sz="2200" dirty="0">
                <a:solidFill>
                  <a:schemeClr val="tx1"/>
                </a:solidFill>
                <a:latin typeface="Times New Roman" panose="02020603050405020304" pitchFamily="18" charset="0"/>
                <a:cs typeface="Times New Roman" panose="02020603050405020304" pitchFamily="18" charset="0"/>
              </a:rPr>
              <a:t>).</a:t>
            </a:r>
          </a:p>
          <a:p>
            <a:endParaRPr lang="en-GB" altLang="ko-KR" sz="2200" b="1" dirty="0">
              <a:solidFill>
                <a:schemeClr val="tx1"/>
              </a:solidFill>
              <a:latin typeface="Times New Roman" panose="02020603050405020304" pitchFamily="18" charset="0"/>
              <a:cs typeface="Times New Roman" panose="02020603050405020304" pitchFamily="18" charset="0"/>
              <a:sym typeface="Wingdings" pitchFamily="2" charset="2"/>
            </a:endParaRPr>
          </a:p>
          <a:p>
            <a:endParaRPr lang="en-GB" altLang="ko-KR" sz="2200" b="1" dirty="0">
              <a:solidFill>
                <a:schemeClr val="tx1"/>
              </a:solidFill>
              <a:latin typeface="Times New Roman" panose="02020603050405020304" pitchFamily="18" charset="0"/>
              <a:cs typeface="Times New Roman" panose="02020603050405020304" pitchFamily="18" charset="0"/>
              <a:sym typeface="Wingdings" pitchFamily="2" charset="2"/>
            </a:endParaRPr>
          </a:p>
          <a:p>
            <a:pPr marL="342900" indent="-342900">
              <a:buFont typeface="Wingdings" pitchFamily="2" charset="2"/>
              <a:buChar char="à"/>
            </a:pPr>
            <a:r>
              <a:rPr lang="en-GB" altLang="ko-KR" sz="2200" dirty="0">
                <a:solidFill>
                  <a:schemeClr val="tx1"/>
                </a:solidFill>
                <a:latin typeface="Times New Roman" panose="02020603050405020304" pitchFamily="18" charset="0"/>
                <a:cs typeface="Times New Roman" panose="02020603050405020304" pitchFamily="18" charset="0"/>
                <a:sym typeface="Wingdings" pitchFamily="2" charset="2"/>
              </a:rPr>
              <a:t>To reflect the focus of a follow-up study</a:t>
            </a:r>
            <a:r>
              <a:rPr lang="ko-KR" altLang="en-US" sz="2200" dirty="0">
                <a:solidFill>
                  <a:schemeClr val="tx1"/>
                </a:solidFill>
                <a:latin typeface="Times New Roman" panose="02020603050405020304" pitchFamily="18" charset="0"/>
                <a:cs typeface="Times New Roman" panose="02020603050405020304" pitchFamily="18" charset="0"/>
                <a:sym typeface="Wingdings" pitchFamily="2" charset="2"/>
              </a:rPr>
              <a:t> </a:t>
            </a:r>
            <a:r>
              <a:rPr lang="en-US" altLang="ko-KR" sz="2200" dirty="0">
                <a:solidFill>
                  <a:schemeClr val="tx1"/>
                </a:solidFill>
                <a:latin typeface="Times New Roman" panose="02020603050405020304" pitchFamily="18" charset="0"/>
                <a:cs typeface="Times New Roman" panose="02020603050405020304" pitchFamily="18" charset="0"/>
                <a:sym typeface="Wingdings" pitchFamily="2" charset="2"/>
              </a:rPr>
              <a:t>(e.g., socioeconomic, policy)</a:t>
            </a:r>
            <a:r>
              <a:rPr lang="en-GB" altLang="ko-KR" sz="2200" dirty="0">
                <a:solidFill>
                  <a:schemeClr val="tx1"/>
                </a:solidFill>
                <a:latin typeface="Times New Roman" panose="02020603050405020304" pitchFamily="18" charset="0"/>
                <a:cs typeface="Times New Roman" panose="02020603050405020304" pitchFamily="18" charset="0"/>
                <a:sym typeface="Wingdings" pitchFamily="2" charset="2"/>
              </a:rPr>
              <a:t> using cancer incidence/mortality</a:t>
            </a:r>
            <a:r>
              <a:rPr lang="ko-KR" altLang="en-US" sz="2200" dirty="0">
                <a:solidFill>
                  <a:schemeClr val="tx1"/>
                </a:solidFill>
                <a:latin typeface="Times New Roman" panose="02020603050405020304" pitchFamily="18" charset="0"/>
                <a:cs typeface="Times New Roman" panose="02020603050405020304" pitchFamily="18" charset="0"/>
                <a:sym typeface="Wingdings" pitchFamily="2" charset="2"/>
              </a:rPr>
              <a:t> </a:t>
            </a:r>
            <a:r>
              <a:rPr lang="en-US" altLang="ko-KR" sz="2200" dirty="0">
                <a:solidFill>
                  <a:schemeClr val="tx1"/>
                </a:solidFill>
                <a:latin typeface="Times New Roman" panose="02020603050405020304" pitchFamily="18" charset="0"/>
                <a:cs typeface="Times New Roman" panose="02020603050405020304" pitchFamily="18" charset="0"/>
                <a:sym typeface="Wingdings" pitchFamily="2" charset="2"/>
              </a:rPr>
              <a:t>projection</a:t>
            </a:r>
            <a:r>
              <a:rPr lang="en-GB" altLang="ko-KR" sz="2200" dirty="0">
                <a:solidFill>
                  <a:schemeClr val="tx1"/>
                </a:solidFill>
                <a:latin typeface="Times New Roman" panose="02020603050405020304" pitchFamily="18" charset="0"/>
                <a:cs typeface="Times New Roman" panose="02020603050405020304" pitchFamily="18" charset="0"/>
                <a:sym typeface="Wingdings" pitchFamily="2" charset="2"/>
              </a:rPr>
              <a:t>, </a:t>
            </a:r>
            <a:r>
              <a:rPr lang="en-GB" altLang="ko-KR" sz="2200" b="1" u="sng" dirty="0">
                <a:solidFill>
                  <a:schemeClr val="tx1"/>
                </a:solidFill>
                <a:latin typeface="Times New Roman" panose="02020603050405020304" pitchFamily="18" charset="0"/>
                <a:cs typeface="Times New Roman" panose="02020603050405020304" pitchFamily="18" charset="0"/>
                <a:sym typeface="Wingdings" pitchFamily="2" charset="2"/>
              </a:rPr>
              <a:t>the need for the user to select the appropriate model is required.</a:t>
            </a:r>
          </a:p>
          <a:p>
            <a:pPr marL="342900" indent="-342900">
              <a:buFont typeface="Wingdings" pitchFamily="2" charset="2"/>
              <a:buChar char="à"/>
            </a:pPr>
            <a:endParaRPr lang="x-none" sz="2200" b="1" u="sng" dirty="0">
              <a:solidFill>
                <a:schemeClr val="tx1"/>
              </a:solidFill>
              <a:latin typeface="Times New Roman" panose="02020603050405020304" pitchFamily="18" charset="0"/>
              <a:cs typeface="Times New Roman" panose="02020603050405020304" pitchFamily="18" charset="0"/>
            </a:endParaRPr>
          </a:p>
          <a:p>
            <a:pPr marL="342900" indent="-342900">
              <a:buFont typeface="Wingdings" pitchFamily="2" charset="2"/>
              <a:buChar char="à"/>
            </a:pPr>
            <a:r>
              <a:rPr lang="en-GB" sz="2200" dirty="0">
                <a:solidFill>
                  <a:schemeClr val="tx1"/>
                </a:solidFill>
                <a:latin typeface="Times New Roman" panose="02020603050405020304" pitchFamily="18" charset="0"/>
                <a:cs typeface="Times New Roman" panose="02020603050405020304" pitchFamily="18" charset="0"/>
              </a:rPr>
              <a:t>Predicting long-term trends </a:t>
            </a:r>
            <a:r>
              <a:rPr lang="en-GB" sz="2200" b="1" dirty="0">
                <a:solidFill>
                  <a:schemeClr val="tx1"/>
                </a:solidFill>
                <a:latin typeface="Times New Roman" panose="02020603050405020304" pitchFamily="18" charset="0"/>
                <a:cs typeface="Times New Roman" panose="02020603050405020304" pitchFamily="18" charset="0"/>
              </a:rPr>
              <a:t>requires the use of NP models </a:t>
            </a:r>
            <a:r>
              <a:rPr lang="en-GB" sz="2200" dirty="0">
                <a:solidFill>
                  <a:schemeClr val="tx1"/>
                </a:solidFill>
                <a:latin typeface="Times New Roman" panose="02020603050405020304" pitchFamily="18" charset="0"/>
                <a:cs typeface="Times New Roman" panose="02020603050405020304" pitchFamily="18" charset="0"/>
              </a:rPr>
              <a:t>that are insensitive to irregular patterns and do not induce sharp biases for all cancers</a:t>
            </a:r>
            <a:r>
              <a:rPr lang="en-GB" sz="2200" b="1" dirty="0">
                <a:solidFill>
                  <a:schemeClr val="tx1"/>
                </a:solidFill>
                <a:latin typeface="Times New Roman" panose="02020603050405020304" pitchFamily="18" charset="0"/>
                <a:cs typeface="Times New Roman" panose="02020603050405020304" pitchFamily="18" charset="0"/>
              </a:rPr>
              <a:t>.</a:t>
            </a:r>
            <a:endParaRPr lang="x-none" sz="2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289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648E7837-205F-AFC4-1BB1-C87A7520ABB0}"/>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xmlns="" id="{2DE653B0-030C-591D-705E-6D6AA74CE5D0}"/>
              </a:ext>
            </a:extLst>
          </p:cNvPr>
          <p:cNvSpPr txBox="1"/>
          <p:nvPr/>
        </p:nvSpPr>
        <p:spPr>
          <a:xfrm>
            <a:off x="628801" y="100875"/>
            <a:ext cx="10934404" cy="477054"/>
          </a:xfrm>
          <a:prstGeom prst="rect">
            <a:avLst/>
          </a:prstGeom>
          <a:noFill/>
        </p:spPr>
        <p:txBody>
          <a:bodyPr wrap="none" rtlCol="0">
            <a:spAutoFit/>
          </a:bodyPr>
          <a:lstStyle/>
          <a:p>
            <a:pPr algn="ctr"/>
            <a:r>
              <a:rPr lang="x-none" sz="2500" b="1" dirty="0">
                <a:solidFill>
                  <a:schemeClr val="bg1"/>
                </a:solidFill>
                <a:latin typeface="Times New Roman" panose="02020603050405020304" pitchFamily="18" charset="0"/>
                <a:cs typeface="Times New Roman" panose="02020603050405020304" pitchFamily="18" charset="0"/>
              </a:rPr>
              <a:t>Result III:</a:t>
            </a:r>
            <a:r>
              <a:rPr lang="ko-KR" altLang="en-US" sz="2500" b="1" dirty="0">
                <a:solidFill>
                  <a:schemeClr val="bg1"/>
                </a:solidFill>
                <a:latin typeface="Times New Roman" panose="02020603050405020304" pitchFamily="18" charset="0"/>
                <a:cs typeface="Times New Roman" panose="02020603050405020304" pitchFamily="18" charset="0"/>
              </a:rPr>
              <a:t>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scenarios by sex, cancer type</a:t>
            </a:r>
            <a:endParaRPr lang="x-none" sz="2500" b="1" dirty="0">
              <a:solidFill>
                <a:schemeClr val="bg1"/>
              </a:solidFill>
              <a:latin typeface="Times New Roman" panose="02020603050405020304" pitchFamily="18" charset="0"/>
              <a:cs typeface="Times New Roman" panose="02020603050405020304" pitchFamily="18" charset="0"/>
            </a:endParaRPr>
          </a:p>
        </p:txBody>
      </p:sp>
      <p:pic>
        <p:nvPicPr>
          <p:cNvPr id="24" name="Picture 23" descr="Logo&#10;&#10;Description automatically generated">
            <a:extLst>
              <a:ext uri="{FF2B5EF4-FFF2-40B4-BE49-F238E27FC236}">
                <a16:creationId xmlns:a16="http://schemas.microsoft.com/office/drawing/2014/main" xmlns="" id="{F89A9BF8-2A3C-4321-874B-347D54873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60" name="TextBox 59">
            <a:extLst>
              <a:ext uri="{FF2B5EF4-FFF2-40B4-BE49-F238E27FC236}">
                <a16:creationId xmlns:a16="http://schemas.microsoft.com/office/drawing/2014/main" xmlns="" id="{0DFED316-D0A1-0394-5E69-5AD92E50BD4C}"/>
              </a:ext>
            </a:extLst>
          </p:cNvPr>
          <p:cNvSpPr txBox="1"/>
          <p:nvPr/>
        </p:nvSpPr>
        <p:spPr>
          <a:xfrm>
            <a:off x="703114" y="4771869"/>
            <a:ext cx="10860091" cy="1200329"/>
          </a:xfrm>
          <a:prstGeom prst="rect">
            <a:avLst/>
          </a:prstGeom>
          <a:noFill/>
        </p:spPr>
        <p:txBody>
          <a:bodyPr wrap="square" rtlCol="0">
            <a:spAutoFit/>
          </a:bodyPr>
          <a:lstStyle/>
          <a:p>
            <a:pPr marL="342900" indent="-342900">
              <a:buAutoNum type="arabicParenR"/>
            </a:pPr>
            <a:r>
              <a:rPr lang="en-US" altLang="ko-KR" dirty="0">
                <a:latin typeface="Times New Roman" panose="02020603050405020304" pitchFamily="18" charset="0"/>
                <a:cs typeface="Times New Roman" panose="02020603050405020304" pitchFamily="18" charset="0"/>
              </a:rPr>
              <a:t>The effects of population growth resulting from rising birth rates less those of population stagnation due to </a:t>
            </a:r>
            <a:r>
              <a:rPr lang="en-US" altLang="ko-KR" b="1" u="sng" dirty="0">
                <a:solidFill>
                  <a:schemeClr val="accent2"/>
                </a:solidFill>
                <a:latin typeface="Times New Roman" panose="02020603050405020304" pitchFamily="18" charset="0"/>
                <a:cs typeface="Times New Roman" panose="02020603050405020304" pitchFamily="18" charset="0"/>
              </a:rPr>
              <a:t>declining birth rates and aging population growth</a:t>
            </a:r>
            <a:r>
              <a:rPr lang="en-US" altLang="ko-KR" dirty="0">
                <a:solidFill>
                  <a:schemeClr val="accent2"/>
                </a:solidFill>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resulting from declining birth rates.</a:t>
            </a:r>
          </a:p>
          <a:p>
            <a:pPr marL="342900" indent="-342900">
              <a:buAutoNum type="arabicParenR"/>
            </a:pPr>
            <a:endParaRPr lang="en-US" altLang="ko-KR" dirty="0">
              <a:latin typeface="Times New Roman" panose="02020603050405020304" pitchFamily="18" charset="0"/>
              <a:cs typeface="Times New Roman" panose="02020603050405020304" pitchFamily="18" charset="0"/>
            </a:endParaRPr>
          </a:p>
          <a:p>
            <a:pPr marL="342900" indent="-342900">
              <a:buAutoNum type="arabicParenR"/>
            </a:pPr>
            <a:r>
              <a:rPr lang="en-US" altLang="ko-KR" dirty="0">
                <a:latin typeface="Times New Roman" panose="02020603050405020304" pitchFamily="18" charset="0"/>
                <a:cs typeface="Times New Roman" panose="02020603050405020304" pitchFamily="18" charset="0"/>
              </a:rPr>
              <a:t>In fast aging societies, there is increase of within </a:t>
            </a:r>
            <a:r>
              <a:rPr lang="en-US" altLang="ko-KR" b="1" dirty="0">
                <a:solidFill>
                  <a:schemeClr val="accent2"/>
                </a:solidFill>
                <a:latin typeface="Times New Roman" panose="02020603050405020304" pitchFamily="18" charset="0"/>
                <a:cs typeface="Times New Roman" panose="02020603050405020304" pitchFamily="18" charset="0"/>
              </a:rPr>
              <a:t>5%</a:t>
            </a:r>
            <a:r>
              <a:rPr lang="en-US" altLang="ko-KR" dirty="0">
                <a:latin typeface="Times New Roman" panose="02020603050405020304" pitchFamily="18" charset="0"/>
                <a:cs typeface="Times New Roman" panose="02020603050405020304" pitchFamily="18" charset="0"/>
              </a:rPr>
              <a:t> in incidence and mortality rates</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than</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median</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estimates</a:t>
            </a:r>
          </a:p>
        </p:txBody>
      </p:sp>
      <p:pic>
        <p:nvPicPr>
          <p:cNvPr id="28" name="Picture 27">
            <a:extLst>
              <a:ext uri="{FF2B5EF4-FFF2-40B4-BE49-F238E27FC236}">
                <a16:creationId xmlns:a16="http://schemas.microsoft.com/office/drawing/2014/main" xmlns="" id="{7CE7EBAC-4E63-7953-37B4-D377E202765C}"/>
              </a:ext>
            </a:extLst>
          </p:cNvPr>
          <p:cNvPicPr>
            <a:picLocks noChangeAspect="1"/>
          </p:cNvPicPr>
          <p:nvPr/>
        </p:nvPicPr>
        <p:blipFill>
          <a:blip r:embed="rId4"/>
          <a:stretch>
            <a:fillRect/>
          </a:stretch>
        </p:blipFill>
        <p:spPr>
          <a:xfrm>
            <a:off x="961554" y="1023055"/>
            <a:ext cx="5998046" cy="3601657"/>
          </a:xfrm>
          <a:prstGeom prst="rect">
            <a:avLst/>
          </a:prstGeom>
        </p:spPr>
      </p:pic>
      <p:sp>
        <p:nvSpPr>
          <p:cNvPr id="32" name="TextBox 31">
            <a:extLst>
              <a:ext uri="{FF2B5EF4-FFF2-40B4-BE49-F238E27FC236}">
                <a16:creationId xmlns:a16="http://schemas.microsoft.com/office/drawing/2014/main" xmlns="" id="{D19D770E-1957-9EDD-236B-6B03B2EE6EA9}"/>
              </a:ext>
            </a:extLst>
          </p:cNvPr>
          <p:cNvSpPr txBox="1"/>
          <p:nvPr/>
        </p:nvSpPr>
        <p:spPr>
          <a:xfrm rot="16200000">
            <a:off x="-769851" y="2623827"/>
            <a:ext cx="2545825" cy="400110"/>
          </a:xfrm>
          <a:prstGeom prst="rect">
            <a:avLst/>
          </a:prstGeom>
          <a:noFill/>
        </p:spPr>
        <p:txBody>
          <a:bodyPr wrap="none" rtlCol="0">
            <a:spAutoFit/>
          </a:bodyPr>
          <a:lstStyle/>
          <a:p>
            <a:r>
              <a:rPr lang="en-US" sz="2000" b="1" dirty="0"/>
              <a:t>[</a:t>
            </a:r>
            <a:r>
              <a:rPr lang="ko-KR" altLang="en-US" sz="2000" b="1" dirty="0"/>
              <a:t> </a:t>
            </a:r>
            <a:r>
              <a:rPr lang="en-US" sz="2000" b="1" dirty="0"/>
              <a:t>e.g., </a:t>
            </a:r>
            <a:r>
              <a:rPr lang="en-US" altLang="ko-KR" sz="2000" b="1" dirty="0"/>
              <a:t>Male</a:t>
            </a:r>
            <a:r>
              <a:rPr lang="ko-KR" altLang="en-US" sz="2000" b="1" dirty="0"/>
              <a:t> </a:t>
            </a:r>
            <a:r>
              <a:rPr lang="en-US" altLang="ko-KR" sz="2000" b="1" dirty="0"/>
              <a:t>Incidence]</a:t>
            </a:r>
            <a:endParaRPr lang="x-none" sz="2000" b="1" dirty="0"/>
          </a:p>
        </p:txBody>
      </p:sp>
      <p:graphicFrame>
        <p:nvGraphicFramePr>
          <p:cNvPr id="33" name="Table 32">
            <a:extLst>
              <a:ext uri="{FF2B5EF4-FFF2-40B4-BE49-F238E27FC236}">
                <a16:creationId xmlns:a16="http://schemas.microsoft.com/office/drawing/2014/main" xmlns="" id="{8105EBE2-37D9-27CA-E3C8-DED091C592B0}"/>
              </a:ext>
            </a:extLst>
          </p:cNvPr>
          <p:cNvGraphicFramePr>
            <a:graphicFrameLocks noGrp="1"/>
          </p:cNvGraphicFramePr>
          <p:nvPr>
            <p:extLst>
              <p:ext uri="{D42A27DB-BD31-4B8C-83A1-F6EECF244321}">
                <p14:modId xmlns:p14="http://schemas.microsoft.com/office/powerpoint/2010/main" val="4144278349"/>
              </p:ext>
            </p:extLst>
          </p:nvPr>
        </p:nvGraphicFramePr>
        <p:xfrm>
          <a:off x="7218040" y="1675464"/>
          <a:ext cx="4768204" cy="2752622"/>
        </p:xfrm>
        <a:graphic>
          <a:graphicData uri="http://schemas.openxmlformats.org/drawingml/2006/table">
            <a:tbl>
              <a:tblPr firstRow="1" firstCol="1" bandRow="1">
                <a:tableStyleId>{5C22544A-7EE6-4342-B048-85BDC9FD1C3A}</a:tableStyleId>
              </a:tblPr>
              <a:tblGrid>
                <a:gridCol w="1161872">
                  <a:extLst>
                    <a:ext uri="{9D8B030D-6E8A-4147-A177-3AD203B41FA5}">
                      <a16:colId xmlns:a16="http://schemas.microsoft.com/office/drawing/2014/main" xmlns="" val="3797981047"/>
                    </a:ext>
                  </a:extLst>
                </a:gridCol>
                <a:gridCol w="726510">
                  <a:extLst>
                    <a:ext uri="{9D8B030D-6E8A-4147-A177-3AD203B41FA5}">
                      <a16:colId xmlns:a16="http://schemas.microsoft.com/office/drawing/2014/main" xmlns="" val="1933210097"/>
                    </a:ext>
                  </a:extLst>
                </a:gridCol>
                <a:gridCol w="726510">
                  <a:extLst>
                    <a:ext uri="{9D8B030D-6E8A-4147-A177-3AD203B41FA5}">
                      <a16:colId xmlns:a16="http://schemas.microsoft.com/office/drawing/2014/main" xmlns="" val="2346039638"/>
                    </a:ext>
                  </a:extLst>
                </a:gridCol>
                <a:gridCol w="553104">
                  <a:extLst>
                    <a:ext uri="{9D8B030D-6E8A-4147-A177-3AD203B41FA5}">
                      <a16:colId xmlns:a16="http://schemas.microsoft.com/office/drawing/2014/main" xmlns="" val="3114166151"/>
                    </a:ext>
                  </a:extLst>
                </a:gridCol>
                <a:gridCol w="783893">
                  <a:extLst>
                    <a:ext uri="{9D8B030D-6E8A-4147-A177-3AD203B41FA5}">
                      <a16:colId xmlns:a16="http://schemas.microsoft.com/office/drawing/2014/main" xmlns="" val="295572909"/>
                    </a:ext>
                  </a:extLst>
                </a:gridCol>
                <a:gridCol w="816315">
                  <a:extLst>
                    <a:ext uri="{9D8B030D-6E8A-4147-A177-3AD203B41FA5}">
                      <a16:colId xmlns:a16="http://schemas.microsoft.com/office/drawing/2014/main" xmlns="" val="3804132006"/>
                    </a:ext>
                  </a:extLst>
                </a:gridCol>
              </a:tblGrid>
              <a:tr h="621920">
                <a:tc>
                  <a:txBody>
                    <a:bodyPr/>
                    <a:lstStyle/>
                    <a:p>
                      <a:pPr lvl="0" algn="l">
                        <a:lnSpc>
                          <a:spcPct val="115000"/>
                        </a:lnSpc>
                      </a:pPr>
                      <a:r>
                        <a:rPr lang="en-US"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Incidence</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38100" cap="flat" cmpd="sng" algn="ctr">
                      <a:solidFill>
                        <a:schemeClr val="tx1"/>
                      </a:solidFill>
                      <a:prstDash val="solid"/>
                      <a:round/>
                      <a:headEnd type="none" w="med" len="med"/>
                      <a:tailEnd type="none" w="med" len="med"/>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Median</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High</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Low</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Fast Ageing</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b="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Slow Ageing</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991212520"/>
                  </a:ext>
                </a:extLst>
              </a:tr>
              <a:tr h="304386">
                <a:tc>
                  <a:txBody>
                    <a:bodyPr/>
                    <a:lstStyle/>
                    <a:p>
                      <a:pPr indent="101600" algn="l">
                        <a:lnSpc>
                          <a:spcPct val="115000"/>
                        </a:lnSpc>
                      </a:pPr>
                      <a:r>
                        <a:rPr lang="x-none" sz="1400" b="0" kern="100" dirty="0">
                          <a:solidFill>
                            <a:schemeClr val="tx1"/>
                          </a:solidFill>
                          <a:effectLst/>
                          <a:latin typeface="Times New Roman" panose="02020603050405020304" pitchFamily="18" charset="0"/>
                          <a:cs typeface="Times New Roman" panose="02020603050405020304" pitchFamily="18" charset="0"/>
                        </a:rPr>
                        <a:t>2019</a:t>
                      </a:r>
                      <a:endParaRPr lang="x-none" sz="1400" b="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725" marR="9525" marT="9525" marB="0" anchor="ctr">
                    <a:lnL w="38100" cap="flat" cmpd="sng" algn="ctr">
                      <a:solidFill>
                        <a:schemeClr val="tx1"/>
                      </a:solidFill>
                      <a:prstDash val="solid"/>
                      <a:round/>
                      <a:headEnd type="none" w="med" len="med"/>
                      <a:tailEnd type="none" w="med" len="med"/>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79.5</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79.5</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79.5</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79.5</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79.5</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624410486"/>
                  </a:ext>
                </a:extLst>
              </a:tr>
              <a:tr h="304386">
                <a:tc>
                  <a:txBody>
                    <a:bodyPr/>
                    <a:lstStyle/>
                    <a:p>
                      <a:pPr indent="101600" algn="l">
                        <a:lnSpc>
                          <a:spcPct val="115000"/>
                        </a:lnSpc>
                      </a:pPr>
                      <a:r>
                        <a:rPr lang="x-none" sz="1400" b="0" kern="100" dirty="0">
                          <a:solidFill>
                            <a:schemeClr val="tx1"/>
                          </a:solidFill>
                          <a:effectLst/>
                          <a:latin typeface="Times New Roman" panose="02020603050405020304" pitchFamily="18" charset="0"/>
                          <a:cs typeface="Times New Roman" panose="02020603050405020304" pitchFamily="18" charset="0"/>
                        </a:rPr>
                        <a:t>2030</a:t>
                      </a:r>
                      <a:endParaRPr lang="x-none" sz="1400" b="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725" marR="9525" marT="9525" marB="0" anchor="ctr">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101.2</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100.2</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101.8</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103.2</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98.8</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3372950914"/>
                  </a:ext>
                </a:extLst>
              </a:tr>
              <a:tr h="304386">
                <a:tc>
                  <a:txBody>
                    <a:bodyPr/>
                    <a:lstStyle/>
                    <a:p>
                      <a:pPr indent="101600" algn="l">
                        <a:lnSpc>
                          <a:spcPct val="115000"/>
                        </a:lnSpc>
                      </a:pPr>
                      <a:r>
                        <a:rPr lang="x-none" sz="1400" b="0" kern="100" dirty="0">
                          <a:solidFill>
                            <a:schemeClr val="tx1"/>
                          </a:solidFill>
                          <a:effectLst/>
                          <a:latin typeface="Times New Roman" panose="02020603050405020304" pitchFamily="18" charset="0"/>
                          <a:cs typeface="Times New Roman" panose="02020603050405020304" pitchFamily="18" charset="0"/>
                        </a:rPr>
                        <a:t>2040</a:t>
                      </a:r>
                      <a:endParaRPr lang="x-none" sz="1400" b="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725" marR="9525" marT="9525" marB="0" anchor="ctr">
                    <a:lnL w="38100" cap="flat" cmpd="sng" algn="ctr">
                      <a:solidFill>
                        <a:schemeClr val="tx1"/>
                      </a:solidFill>
                      <a:prstDash val="solid"/>
                      <a:round/>
                      <a:headEnd type="none" w="med" len="med"/>
                      <a:tailEnd type="none" w="med" len="med"/>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122.0</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119.7</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124.3</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127.8</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dirty="0">
                          <a:solidFill>
                            <a:schemeClr val="tx1"/>
                          </a:solidFill>
                          <a:effectLst/>
                          <a:latin typeface="Times New Roman" panose="02020603050405020304" pitchFamily="18" charset="0"/>
                          <a:cs typeface="Times New Roman" panose="02020603050405020304" pitchFamily="18" charset="0"/>
                        </a:rPr>
                        <a:t>116.3</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875797827"/>
                  </a:ext>
                </a:extLst>
              </a:tr>
              <a:tr h="304386">
                <a:tc>
                  <a:txBody>
                    <a:bodyPr/>
                    <a:lstStyle/>
                    <a:p>
                      <a:pPr indent="101600" algn="l">
                        <a:lnSpc>
                          <a:spcPct val="115000"/>
                        </a:lnSpc>
                      </a:pPr>
                      <a:r>
                        <a:rPr lang="en-US"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Mortality</a:t>
                      </a: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725" marR="9525" marT="9525" marB="0" anchor="ctr">
                    <a:lnL w="38100" cap="flat" cmpd="sng" algn="ctr">
                      <a:solidFill>
                        <a:schemeClr val="tx1"/>
                      </a:solidFill>
                      <a:prstDash val="solid"/>
                      <a:round/>
                      <a:headEnd type="none" w="med" len="med"/>
                      <a:tailEnd type="none" w="med" len="med"/>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12700" cmpd="sng">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endParaRPr lang="x-none" sz="140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b">
                    <a:lnL w="12700" cmpd="sng">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667960660"/>
                  </a:ext>
                </a:extLst>
              </a:tr>
              <a:tr h="304386">
                <a:tc>
                  <a:txBody>
                    <a:bodyPr/>
                    <a:lstStyle/>
                    <a:p>
                      <a:pPr indent="101600" algn="l">
                        <a:lnSpc>
                          <a:spcPct val="115000"/>
                        </a:lnSpc>
                      </a:pPr>
                      <a:r>
                        <a:rPr lang="x-none" sz="1400" b="0" kern="100" dirty="0">
                          <a:solidFill>
                            <a:schemeClr val="tx1"/>
                          </a:solidFill>
                          <a:effectLst/>
                          <a:latin typeface="Times New Roman" panose="02020603050405020304" pitchFamily="18" charset="0"/>
                          <a:cs typeface="Times New Roman" panose="02020603050405020304" pitchFamily="18" charset="0"/>
                        </a:rPr>
                        <a:t>2019</a:t>
                      </a:r>
                      <a:endParaRPr lang="x-none" sz="1400" b="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725" marR="9525" marT="9525" marB="0" anchor="ctr">
                    <a:lnL w="38100" cap="flat" cmpd="sng" algn="ctr">
                      <a:solidFill>
                        <a:schemeClr val="tx1"/>
                      </a:solidFill>
                      <a:prstDash val="solid"/>
                      <a:round/>
                      <a:headEnd type="none" w="med" len="med"/>
                      <a:tailEnd type="none" w="med" len="med"/>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53.1</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53.1</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53.1</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53.1</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53.1</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511451863"/>
                  </a:ext>
                </a:extLst>
              </a:tr>
              <a:tr h="304386">
                <a:tc>
                  <a:txBody>
                    <a:bodyPr/>
                    <a:lstStyle/>
                    <a:p>
                      <a:pPr indent="101600" algn="l">
                        <a:lnSpc>
                          <a:spcPct val="115000"/>
                        </a:lnSpc>
                      </a:pPr>
                      <a:r>
                        <a:rPr lang="x-none" sz="1400" b="0" kern="100" dirty="0">
                          <a:solidFill>
                            <a:schemeClr val="tx1"/>
                          </a:solidFill>
                          <a:effectLst/>
                          <a:latin typeface="Times New Roman" panose="02020603050405020304" pitchFamily="18" charset="0"/>
                          <a:cs typeface="Times New Roman" panose="02020603050405020304" pitchFamily="18" charset="0"/>
                        </a:rPr>
                        <a:t>2030</a:t>
                      </a:r>
                      <a:endParaRPr lang="x-none" sz="1400" b="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725" marR="9525" marT="9525" marB="0" anchor="ctr">
                    <a:lnL w="381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59.3</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58.8</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59.6</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60.6</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57.8</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381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248576404"/>
                  </a:ext>
                </a:extLst>
              </a:tr>
              <a:tr h="304386">
                <a:tc>
                  <a:txBody>
                    <a:bodyPr/>
                    <a:lstStyle/>
                    <a:p>
                      <a:pPr indent="101600" algn="l">
                        <a:lnSpc>
                          <a:spcPct val="115000"/>
                        </a:lnSpc>
                      </a:pPr>
                      <a:r>
                        <a:rPr lang="x-none" sz="1400" b="0" kern="100" dirty="0">
                          <a:solidFill>
                            <a:schemeClr val="tx1"/>
                          </a:solidFill>
                          <a:effectLst/>
                          <a:latin typeface="Times New Roman" panose="02020603050405020304" pitchFamily="18" charset="0"/>
                          <a:cs typeface="Times New Roman" panose="02020603050405020304" pitchFamily="18" charset="0"/>
                        </a:rPr>
                        <a:t>2040</a:t>
                      </a:r>
                      <a:endParaRPr lang="x-none" sz="1400" b="0"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85725" marR="9525" marT="9525" marB="0" anchor="ctr">
                    <a:lnL w="38100" cap="flat" cmpd="sng" algn="ctr">
                      <a:solidFill>
                        <a:schemeClr val="tx1"/>
                      </a:solidFill>
                      <a:prstDash val="solid"/>
                      <a:round/>
                      <a:headEnd type="none" w="med" len="med"/>
                      <a:tailEnd type="none" w="med" len="med"/>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a:effectLst/>
                          <a:latin typeface="Times New Roman" panose="02020603050405020304" pitchFamily="18" charset="0"/>
                          <a:cs typeface="Times New Roman" panose="02020603050405020304" pitchFamily="18" charset="0"/>
                        </a:rPr>
                        <a:t>69.8</a:t>
                      </a:r>
                      <a:endParaRPr lang="x-none"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a:effectLst/>
                          <a:latin typeface="Times New Roman" panose="02020603050405020304" pitchFamily="18" charset="0"/>
                          <a:cs typeface="Times New Roman" panose="02020603050405020304" pitchFamily="18" charset="0"/>
                        </a:rPr>
                        <a:t>68.6</a:t>
                      </a:r>
                      <a:endParaRPr lang="x-none"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a:effectLst/>
                          <a:latin typeface="Times New Roman" panose="02020603050405020304" pitchFamily="18" charset="0"/>
                          <a:cs typeface="Times New Roman" panose="02020603050405020304" pitchFamily="18" charset="0"/>
                        </a:rPr>
                        <a:t>70.9</a:t>
                      </a:r>
                      <a:endParaRPr lang="x-none" sz="1400" kern="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73.4</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12700" cmpd="sng">
                      <a:noFill/>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5000"/>
                        </a:lnSpc>
                      </a:pPr>
                      <a:r>
                        <a:rPr lang="x-none" sz="1400" kern="100" dirty="0">
                          <a:effectLst/>
                          <a:latin typeface="Times New Roman" panose="02020603050405020304" pitchFamily="18" charset="0"/>
                          <a:cs typeface="Times New Roman" panose="02020603050405020304" pitchFamily="18" charset="0"/>
                        </a:rPr>
                        <a:t>66.2</a:t>
                      </a:r>
                      <a:endParaRPr lang="x-none" sz="1400" kern="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 marR="9525" marT="9525" marB="0" anchor="ctr">
                    <a:lnL w="12700" cmpd="sng">
                      <a:noFill/>
                    </a:lnL>
                    <a:lnR w="38100" cap="flat" cmpd="sng" algn="ctr">
                      <a:solidFill>
                        <a:schemeClr val="tx1"/>
                      </a:solidFill>
                      <a:prstDash val="solid"/>
                      <a:round/>
                      <a:headEnd type="none" w="med" len="med"/>
                      <a:tailEnd type="none" w="med" len="med"/>
                    </a:lnR>
                    <a:lnT w="12700" cmpd="sng">
                      <a:noFill/>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56722704"/>
                  </a:ext>
                </a:extLst>
              </a:tr>
            </a:tbl>
          </a:graphicData>
        </a:graphic>
      </p:graphicFrame>
      <p:sp>
        <p:nvSpPr>
          <p:cNvPr id="35" name="TextBox 34">
            <a:extLst>
              <a:ext uri="{FF2B5EF4-FFF2-40B4-BE49-F238E27FC236}">
                <a16:creationId xmlns:a16="http://schemas.microsoft.com/office/drawing/2014/main" xmlns="" id="{EFADDF5A-A34C-FF93-F0EE-976D69FC7717}"/>
              </a:ext>
            </a:extLst>
          </p:cNvPr>
          <p:cNvSpPr txBox="1"/>
          <p:nvPr/>
        </p:nvSpPr>
        <p:spPr>
          <a:xfrm>
            <a:off x="7218040" y="1206466"/>
            <a:ext cx="4768204" cy="338554"/>
          </a:xfrm>
          <a:prstGeom prst="rect">
            <a:avLst/>
          </a:prstGeom>
          <a:noFill/>
        </p:spPr>
        <p:txBody>
          <a:bodyPr wrap="square" rtlCol="0">
            <a:spAutoFit/>
          </a:bodyPr>
          <a:lstStyle/>
          <a:p>
            <a:pPr algn="ctr"/>
            <a:r>
              <a:rPr lang="en-US" sz="1600" b="1" dirty="0">
                <a:solidFill>
                  <a:srgbClr val="FF0000"/>
                </a:solidFill>
              </a:rPr>
              <a:t>Fast Ageing </a:t>
            </a:r>
            <a:r>
              <a:rPr lang="en-US" sz="1600" b="1" dirty="0"/>
              <a:t>&gt; </a:t>
            </a:r>
            <a:r>
              <a:rPr lang="en-US" sz="1600" b="1" dirty="0">
                <a:solidFill>
                  <a:schemeClr val="accent2">
                    <a:lumMod val="75000"/>
                  </a:schemeClr>
                </a:solidFill>
              </a:rPr>
              <a:t>Low</a:t>
            </a:r>
            <a:r>
              <a:rPr lang="en-US" sz="1600" b="1" dirty="0"/>
              <a:t> &gt; </a:t>
            </a:r>
            <a:r>
              <a:rPr lang="en-US" sz="1600" b="1" dirty="0">
                <a:solidFill>
                  <a:schemeClr val="accent2">
                    <a:lumMod val="60000"/>
                    <a:lumOff val="40000"/>
                  </a:schemeClr>
                </a:solidFill>
              </a:rPr>
              <a:t>Median</a:t>
            </a:r>
            <a:r>
              <a:rPr lang="en-US" sz="1600" b="1" dirty="0"/>
              <a:t> &gt; </a:t>
            </a:r>
            <a:r>
              <a:rPr lang="en-US" sz="1600" b="1" dirty="0">
                <a:solidFill>
                  <a:schemeClr val="accent4">
                    <a:lumMod val="50000"/>
                  </a:schemeClr>
                </a:solidFill>
              </a:rPr>
              <a:t>High</a:t>
            </a:r>
            <a:r>
              <a:rPr lang="en-US" sz="1600" b="1" dirty="0"/>
              <a:t> &gt; </a:t>
            </a:r>
            <a:r>
              <a:rPr lang="en-US" sz="1600" b="1" dirty="0">
                <a:solidFill>
                  <a:schemeClr val="accent4">
                    <a:lumMod val="60000"/>
                    <a:lumOff val="40000"/>
                  </a:schemeClr>
                </a:solidFill>
              </a:rPr>
              <a:t>Slow Ageing</a:t>
            </a:r>
            <a:endParaRPr lang="x-none" sz="1600" b="1" dirty="0">
              <a:solidFill>
                <a:schemeClr val="accent4">
                  <a:lumMod val="60000"/>
                  <a:lumOff val="40000"/>
                </a:schemeClr>
              </a:solidFill>
            </a:endParaRPr>
          </a:p>
        </p:txBody>
      </p:sp>
      <p:pic>
        <p:nvPicPr>
          <p:cNvPr id="37" name="Picture 36" descr="A picture containing text, font, line, screenshot&#10;&#10;Description automatically generated">
            <a:extLst>
              <a:ext uri="{FF2B5EF4-FFF2-40B4-BE49-F238E27FC236}">
                <a16:creationId xmlns:a16="http://schemas.microsoft.com/office/drawing/2014/main" xmlns="" id="{72A95FF3-9B30-4976-B37D-D86C672F37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9932" y="1625360"/>
            <a:ext cx="2550269" cy="438150"/>
          </a:xfrm>
          <a:prstGeom prst="rect">
            <a:avLst/>
          </a:prstGeom>
        </p:spPr>
      </p:pic>
    </p:spTree>
    <p:extLst>
      <p:ext uri="{BB962C8B-B14F-4D97-AF65-F5344CB8AC3E}">
        <p14:creationId xmlns:p14="http://schemas.microsoft.com/office/powerpoint/2010/main" val="49309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F6EB7B47-5815-E560-841F-8FA9D5AE4410}"/>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5" name="Picture 14" descr="Logo&#10;&#10;Description automatically generated">
            <a:extLst>
              <a:ext uri="{FF2B5EF4-FFF2-40B4-BE49-F238E27FC236}">
                <a16:creationId xmlns:a16="http://schemas.microsoft.com/office/drawing/2014/main" xmlns="" id="{68FB8961-B56A-6193-338E-79B1F3794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19" name="TextBox 18">
            <a:extLst>
              <a:ext uri="{FF2B5EF4-FFF2-40B4-BE49-F238E27FC236}">
                <a16:creationId xmlns:a16="http://schemas.microsoft.com/office/drawing/2014/main" xmlns="" id="{DD0176CA-B0AD-4687-837F-13FCD1DEE17F}"/>
              </a:ext>
            </a:extLst>
          </p:cNvPr>
          <p:cNvSpPr txBox="1"/>
          <p:nvPr/>
        </p:nvSpPr>
        <p:spPr>
          <a:xfrm>
            <a:off x="1345986" y="100875"/>
            <a:ext cx="9500037" cy="477054"/>
          </a:xfrm>
          <a:prstGeom prst="rect">
            <a:avLst/>
          </a:prstGeom>
          <a:noFill/>
        </p:spPr>
        <p:txBody>
          <a:bodyPr wrap="none" rtlCol="0">
            <a:spAutoFit/>
          </a:bodyPr>
          <a:lstStyle/>
          <a:p>
            <a:pPr algn="ctr"/>
            <a:r>
              <a:rPr lang="x-none" sz="2500" b="1" dirty="0">
                <a:solidFill>
                  <a:schemeClr val="bg1"/>
                </a:solidFill>
                <a:latin typeface="Times New Roman" panose="02020603050405020304" pitchFamily="18" charset="0"/>
                <a:cs typeface="Times New Roman" panose="02020603050405020304" pitchFamily="18" charset="0"/>
              </a:rPr>
              <a:t>Result III: </a:t>
            </a:r>
            <a:r>
              <a:rPr lang="en-GB" sz="2500" b="1" dirty="0">
                <a:solidFill>
                  <a:schemeClr val="bg1"/>
                </a:solidFill>
                <a:latin typeface="Times New Roman" panose="02020603050405020304" pitchFamily="18" charset="0"/>
                <a:cs typeface="Times New Roman" panose="02020603050405020304" pitchFamily="18" charset="0"/>
              </a:rPr>
              <a:t>Compare decomposition projection by sex, cancer type</a:t>
            </a:r>
            <a:endParaRPr lang="x-none" sz="2500" b="1" dirty="0">
              <a:solidFill>
                <a:schemeClr val="bg1"/>
              </a:solidFill>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xmlns="" id="{7325456A-E799-7DE7-5A82-5C49CFF81A78}"/>
              </a:ext>
            </a:extLst>
          </p:cNvPr>
          <p:cNvGrpSpPr/>
          <p:nvPr/>
        </p:nvGrpSpPr>
        <p:grpSpPr>
          <a:xfrm>
            <a:off x="678691" y="972703"/>
            <a:ext cx="7691253" cy="4708267"/>
            <a:chOff x="520199" y="1319893"/>
            <a:chExt cx="4652002" cy="3051688"/>
          </a:xfrm>
        </p:grpSpPr>
        <p:pic>
          <p:nvPicPr>
            <p:cNvPr id="16" name="Picture 15">
              <a:extLst>
                <a:ext uri="{FF2B5EF4-FFF2-40B4-BE49-F238E27FC236}">
                  <a16:creationId xmlns:a16="http://schemas.microsoft.com/office/drawing/2014/main" xmlns="" id="{7F5682CE-D84E-7AA2-AFE7-B05BFCD9C2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199" y="1319893"/>
              <a:ext cx="4652002" cy="297253"/>
            </a:xfrm>
            <a:prstGeom prst="rect">
              <a:avLst/>
            </a:prstGeom>
          </p:spPr>
        </p:pic>
        <p:pic>
          <p:nvPicPr>
            <p:cNvPr id="17" name="Picture 16">
              <a:extLst>
                <a:ext uri="{FF2B5EF4-FFF2-40B4-BE49-F238E27FC236}">
                  <a16:creationId xmlns:a16="http://schemas.microsoft.com/office/drawing/2014/main" xmlns="" id="{821FCB72-9723-AC6F-A53C-AA2BBB3AE848}"/>
                </a:ext>
              </a:extLst>
            </p:cNvPr>
            <p:cNvPicPr>
              <a:picLocks noChangeAspect="1"/>
            </p:cNvPicPr>
            <p:nvPr/>
          </p:nvPicPr>
          <p:blipFill>
            <a:blip r:embed="rId5"/>
            <a:stretch>
              <a:fillRect/>
            </a:stretch>
          </p:blipFill>
          <p:spPr>
            <a:xfrm>
              <a:off x="520199" y="1604232"/>
              <a:ext cx="4652002" cy="2767349"/>
            </a:xfrm>
            <a:prstGeom prst="rect">
              <a:avLst/>
            </a:prstGeom>
          </p:spPr>
        </p:pic>
      </p:grpSp>
      <p:sp>
        <p:nvSpPr>
          <p:cNvPr id="20" name="TextBox 19">
            <a:extLst>
              <a:ext uri="{FF2B5EF4-FFF2-40B4-BE49-F238E27FC236}">
                <a16:creationId xmlns:a16="http://schemas.microsoft.com/office/drawing/2014/main" xmlns="" id="{FCB807CB-0838-2667-FCE7-B2D96905A48D}"/>
              </a:ext>
            </a:extLst>
          </p:cNvPr>
          <p:cNvSpPr txBox="1"/>
          <p:nvPr/>
        </p:nvSpPr>
        <p:spPr>
          <a:xfrm rot="16200000">
            <a:off x="-1628743" y="3320659"/>
            <a:ext cx="3954865" cy="400110"/>
          </a:xfrm>
          <a:prstGeom prst="rect">
            <a:avLst/>
          </a:prstGeom>
          <a:noFill/>
        </p:spPr>
        <p:txBody>
          <a:bodyPr wrap="none" rtlCol="0">
            <a:spAutoFit/>
          </a:bodyPr>
          <a:lstStyle/>
          <a:p>
            <a:r>
              <a:rPr lang="en-US" sz="2000" b="1" dirty="0"/>
              <a:t>[</a:t>
            </a:r>
            <a:r>
              <a:rPr lang="ko-KR" altLang="en-US" sz="2000" b="1" dirty="0"/>
              <a:t> </a:t>
            </a:r>
            <a:r>
              <a:rPr lang="en-US" sz="2000" b="1" dirty="0"/>
              <a:t>e.g., </a:t>
            </a:r>
            <a:r>
              <a:rPr lang="en-US" altLang="ko-KR" sz="2000" b="1" dirty="0"/>
              <a:t>Male</a:t>
            </a:r>
            <a:r>
              <a:rPr lang="ko-KR" altLang="en-US" sz="2000" b="1" dirty="0"/>
              <a:t> </a:t>
            </a:r>
            <a:r>
              <a:rPr lang="en-US" altLang="ko-KR" sz="2000" b="1" dirty="0"/>
              <a:t>Incidence Lung</a:t>
            </a:r>
            <a:r>
              <a:rPr lang="ko-KR" altLang="en-US" sz="2000" b="1" dirty="0"/>
              <a:t> </a:t>
            </a:r>
            <a:r>
              <a:rPr lang="en-US" altLang="ko-KR" sz="2000" b="1" dirty="0"/>
              <a:t>Cancer</a:t>
            </a:r>
            <a:r>
              <a:rPr lang="ko-KR" altLang="en-US" sz="2000" b="1" dirty="0"/>
              <a:t> </a:t>
            </a:r>
            <a:r>
              <a:rPr lang="en-US" altLang="ko-KR" sz="2000" b="1" dirty="0"/>
              <a:t>]</a:t>
            </a:r>
            <a:endParaRPr lang="x-none" sz="2000" b="1" dirty="0"/>
          </a:p>
        </p:txBody>
      </p:sp>
      <p:sp>
        <p:nvSpPr>
          <p:cNvPr id="22" name="TextBox 21">
            <a:extLst>
              <a:ext uri="{FF2B5EF4-FFF2-40B4-BE49-F238E27FC236}">
                <a16:creationId xmlns:a16="http://schemas.microsoft.com/office/drawing/2014/main" xmlns="" id="{5AF02DA2-FBF0-F739-FF4A-087478477272}"/>
              </a:ext>
            </a:extLst>
          </p:cNvPr>
          <p:cNvSpPr txBox="1"/>
          <p:nvPr/>
        </p:nvSpPr>
        <p:spPr>
          <a:xfrm>
            <a:off x="8629836" y="1316753"/>
            <a:ext cx="3516458" cy="4524315"/>
          </a:xfrm>
          <a:prstGeom prst="rect">
            <a:avLst/>
          </a:prstGeom>
          <a:noFill/>
        </p:spPr>
        <p:txBody>
          <a:bodyPr wrap="square">
            <a:spAutoFit/>
          </a:bodyPr>
          <a:lstStyle/>
          <a:p>
            <a:r>
              <a:rPr lang="en-US" altLang="ko-KR" dirty="0">
                <a:latin typeface="Times New Roman" panose="02020603050405020304" pitchFamily="18" charset="0"/>
                <a:cs typeface="Times New Roman" panose="02020603050405020304" pitchFamily="18" charset="0"/>
              </a:rPr>
              <a:t>1)</a:t>
            </a:r>
            <a:r>
              <a:rPr lang="ko-KR" altLang="en-US" dirty="0">
                <a:latin typeface="Times New Roman" panose="02020603050405020304" pitchFamily="18" charset="0"/>
                <a:cs typeface="Times New Roman" panose="02020603050405020304" pitchFamily="18" charset="0"/>
              </a:rPr>
              <a:t> </a:t>
            </a:r>
            <a:r>
              <a:rPr lang="x-none" dirty="0">
                <a:latin typeface="Times New Roman" panose="02020603050405020304" pitchFamily="18" charset="0"/>
                <a:cs typeface="Times New Roman" panose="02020603050405020304" pitchFamily="18" charset="0"/>
              </a:rPr>
              <a:t>The impact of population growth factors on cancer incidence and mortality varies depending on the scenario, </a:t>
            </a:r>
            <a:r>
              <a:rPr lang="x-none" b="1" u="sng" dirty="0">
                <a:solidFill>
                  <a:schemeClr val="accent2">
                    <a:lumMod val="75000"/>
                  </a:schemeClr>
                </a:solidFill>
                <a:latin typeface="Times New Roman" panose="02020603050405020304" pitchFamily="18" charset="0"/>
                <a:cs typeface="Times New Roman" panose="02020603050405020304" pitchFamily="18" charset="0"/>
              </a:rPr>
              <a:t>however, their contribution remains negligible.</a:t>
            </a:r>
          </a:p>
          <a:p>
            <a:endParaRPr lang="x-none"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2</a:t>
            </a:r>
            <a:r>
              <a:rPr lang="en-US" altLang="ko-KR" dirty="0">
                <a:solidFill>
                  <a:schemeClr val="accent1">
                    <a:lumMod val="75000"/>
                  </a:schemeClr>
                </a:solidFill>
                <a:latin typeface="Times New Roman" panose="02020603050405020304" pitchFamily="18" charset="0"/>
                <a:cs typeface="Times New Roman" panose="02020603050405020304" pitchFamily="18" charset="0"/>
              </a:rPr>
              <a:t>)</a:t>
            </a:r>
            <a:r>
              <a:rPr lang="ko-KR" altLang="en-US" dirty="0">
                <a:solidFill>
                  <a:schemeClr val="accent1">
                    <a:lumMod val="75000"/>
                  </a:schemeClr>
                </a:solidFill>
                <a:latin typeface="Times New Roman" panose="02020603050405020304" pitchFamily="18" charset="0"/>
                <a:cs typeface="Times New Roman" panose="02020603050405020304" pitchFamily="18" charset="0"/>
              </a:rPr>
              <a:t> </a:t>
            </a:r>
            <a:r>
              <a:rPr lang="en-GB" b="1" u="sng" dirty="0">
                <a:solidFill>
                  <a:schemeClr val="accent1">
                    <a:lumMod val="75000"/>
                  </a:schemeClr>
                </a:solidFill>
                <a:latin typeface="Times New Roman" panose="02020603050405020304" pitchFamily="18" charset="0"/>
                <a:cs typeface="Times New Roman" panose="02020603050405020304" pitchFamily="18" charset="0"/>
              </a:rPr>
              <a:t>Aging factors are a major contributor to the increase in cancer cases or deaths</a:t>
            </a:r>
            <a:r>
              <a:rPr lang="en-GB" dirty="0">
                <a:latin typeface="Times New Roman" panose="02020603050405020304" pitchFamily="18" charset="0"/>
                <a:cs typeface="Times New Roman" panose="02020603050405020304" pitchFamily="18" charset="0"/>
              </a:rPr>
              <a:t>, and the magnitude of this contribution is significant. </a:t>
            </a:r>
          </a:p>
          <a:p>
            <a:endParaRPr lang="x-none"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3)</a:t>
            </a:r>
            <a:r>
              <a:rPr lang="ko-KR" altLang="en-US" dirty="0">
                <a:latin typeface="Times New Roman" panose="02020603050405020304" pitchFamily="18" charset="0"/>
                <a:cs typeface="Times New Roman" panose="02020603050405020304" pitchFamily="18" charset="0"/>
              </a:rPr>
              <a:t> </a:t>
            </a:r>
            <a:r>
              <a:rPr lang="x-none" b="1" u="sng" dirty="0">
                <a:solidFill>
                  <a:srgbClr val="239D8E"/>
                </a:solidFill>
                <a:latin typeface="Times New Roman" panose="02020603050405020304" pitchFamily="18" charset="0"/>
                <a:cs typeface="Times New Roman" panose="02020603050405020304" pitchFamily="18" charset="0"/>
              </a:rPr>
              <a:t>The proportionate increase</a:t>
            </a:r>
            <a:r>
              <a:rPr lang="x-none" dirty="0">
                <a:latin typeface="Times New Roman" panose="02020603050405020304" pitchFamily="18" charset="0"/>
                <a:cs typeface="Times New Roman" panose="02020603050405020304" pitchFamily="18" charset="0"/>
              </a:rPr>
              <a:t> in ageing factors is </a:t>
            </a:r>
            <a:r>
              <a:rPr lang="x-none" b="1" u="sng" dirty="0">
                <a:solidFill>
                  <a:srgbClr val="239D8E"/>
                </a:solidFill>
                <a:latin typeface="Times New Roman" panose="02020603050405020304" pitchFamily="18" charset="0"/>
                <a:cs typeface="Times New Roman" panose="02020603050405020304" pitchFamily="18" charset="0"/>
              </a:rPr>
              <a:t>proportional to the increase in the projection</a:t>
            </a:r>
            <a:r>
              <a:rPr lang="x-none" dirty="0">
                <a:latin typeface="Times New Roman" panose="02020603050405020304" pitchFamily="18" charset="0"/>
                <a:cs typeface="Times New Roman" panose="02020603050405020304" pitchFamily="18" charset="0"/>
              </a:rPr>
              <a:t> model.</a:t>
            </a:r>
          </a:p>
        </p:txBody>
      </p:sp>
    </p:spTree>
    <p:extLst>
      <p:ext uri="{BB962C8B-B14F-4D97-AF65-F5344CB8AC3E}">
        <p14:creationId xmlns:p14="http://schemas.microsoft.com/office/powerpoint/2010/main" val="2745198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F6EB7B47-5815-E560-841F-8FA9D5AE4410}"/>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5" name="Picture 14" descr="Logo&#10;&#10;Description automatically generated">
            <a:extLst>
              <a:ext uri="{FF2B5EF4-FFF2-40B4-BE49-F238E27FC236}">
                <a16:creationId xmlns:a16="http://schemas.microsoft.com/office/drawing/2014/main" xmlns="" id="{68FB8961-B56A-6193-338E-79B1F3794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19" name="TextBox 18">
            <a:extLst>
              <a:ext uri="{FF2B5EF4-FFF2-40B4-BE49-F238E27FC236}">
                <a16:creationId xmlns:a16="http://schemas.microsoft.com/office/drawing/2014/main" xmlns="" id="{DD0176CA-B0AD-4687-837F-13FCD1DEE17F}"/>
              </a:ext>
            </a:extLst>
          </p:cNvPr>
          <p:cNvSpPr txBox="1"/>
          <p:nvPr/>
        </p:nvSpPr>
        <p:spPr>
          <a:xfrm>
            <a:off x="1345986" y="100875"/>
            <a:ext cx="9500037" cy="477054"/>
          </a:xfrm>
          <a:prstGeom prst="rect">
            <a:avLst/>
          </a:prstGeom>
          <a:noFill/>
        </p:spPr>
        <p:txBody>
          <a:bodyPr wrap="none" rtlCol="0">
            <a:spAutoFit/>
          </a:bodyPr>
          <a:lstStyle/>
          <a:p>
            <a:pPr algn="ctr"/>
            <a:r>
              <a:rPr lang="x-none" sz="2500" b="1" dirty="0">
                <a:solidFill>
                  <a:schemeClr val="bg1"/>
                </a:solidFill>
                <a:latin typeface="Times New Roman" panose="02020603050405020304" pitchFamily="18" charset="0"/>
                <a:cs typeface="Times New Roman" panose="02020603050405020304" pitchFamily="18" charset="0"/>
              </a:rPr>
              <a:t>Result III: </a:t>
            </a:r>
            <a:r>
              <a:rPr lang="en-GB" sz="2500" b="1" dirty="0">
                <a:solidFill>
                  <a:schemeClr val="bg1"/>
                </a:solidFill>
                <a:latin typeface="Times New Roman" panose="02020603050405020304" pitchFamily="18" charset="0"/>
                <a:cs typeface="Times New Roman" panose="02020603050405020304" pitchFamily="18" charset="0"/>
              </a:rPr>
              <a:t>Compare decomposition projection by sex, cancer type</a:t>
            </a:r>
            <a:endParaRPr lang="x-none" sz="2500" b="1" dirty="0">
              <a:solidFill>
                <a:schemeClr val="bg1"/>
              </a:solidFill>
              <a:latin typeface="Times New Roman" panose="02020603050405020304" pitchFamily="18" charset="0"/>
              <a:cs typeface="Times New Roman" panose="02020603050405020304" pitchFamily="18" charset="0"/>
            </a:endParaRPr>
          </a:p>
        </p:txBody>
      </p:sp>
      <p:pic>
        <p:nvPicPr>
          <p:cNvPr id="21" name="Picture 20">
            <a:extLst>
              <a:ext uri="{FF2B5EF4-FFF2-40B4-BE49-F238E27FC236}">
                <a16:creationId xmlns:a16="http://schemas.microsoft.com/office/drawing/2014/main" xmlns="" id="{68035DDD-117F-6A6E-CCA5-AE5D8B899C82}"/>
              </a:ext>
            </a:extLst>
          </p:cNvPr>
          <p:cNvPicPr>
            <a:picLocks noChangeAspect="1"/>
          </p:cNvPicPr>
          <p:nvPr/>
        </p:nvPicPr>
        <p:blipFill>
          <a:blip r:embed="rId4"/>
          <a:stretch>
            <a:fillRect/>
          </a:stretch>
        </p:blipFill>
        <p:spPr>
          <a:xfrm>
            <a:off x="663814" y="1603016"/>
            <a:ext cx="5254458" cy="3125734"/>
          </a:xfrm>
          <a:prstGeom prst="rect">
            <a:avLst/>
          </a:prstGeom>
        </p:spPr>
      </p:pic>
      <p:pic>
        <p:nvPicPr>
          <p:cNvPr id="22" name="Picture 21">
            <a:extLst>
              <a:ext uri="{FF2B5EF4-FFF2-40B4-BE49-F238E27FC236}">
                <a16:creationId xmlns:a16="http://schemas.microsoft.com/office/drawing/2014/main" xmlns="" id="{9D9485E6-8F1E-B22D-161D-BA2066E1CDB9}"/>
              </a:ext>
            </a:extLst>
          </p:cNvPr>
          <p:cNvPicPr>
            <a:picLocks noChangeAspect="1"/>
          </p:cNvPicPr>
          <p:nvPr/>
        </p:nvPicPr>
        <p:blipFill>
          <a:blip r:embed="rId5"/>
          <a:stretch>
            <a:fillRect/>
          </a:stretch>
        </p:blipFill>
        <p:spPr>
          <a:xfrm>
            <a:off x="6577109" y="1603016"/>
            <a:ext cx="5282763" cy="3125727"/>
          </a:xfrm>
          <a:prstGeom prst="rect">
            <a:avLst/>
          </a:prstGeom>
        </p:spPr>
      </p:pic>
      <p:sp>
        <p:nvSpPr>
          <p:cNvPr id="23" name="TextBox 22">
            <a:extLst>
              <a:ext uri="{FF2B5EF4-FFF2-40B4-BE49-F238E27FC236}">
                <a16:creationId xmlns:a16="http://schemas.microsoft.com/office/drawing/2014/main" xmlns="" id="{B683376B-C22D-92F4-A039-3E8C67A67A0F}"/>
              </a:ext>
            </a:extLst>
          </p:cNvPr>
          <p:cNvSpPr txBox="1"/>
          <p:nvPr/>
        </p:nvSpPr>
        <p:spPr>
          <a:xfrm rot="16200000">
            <a:off x="-904973" y="2829228"/>
            <a:ext cx="2545825" cy="400110"/>
          </a:xfrm>
          <a:prstGeom prst="rect">
            <a:avLst/>
          </a:prstGeom>
          <a:noFill/>
        </p:spPr>
        <p:txBody>
          <a:bodyPr wrap="none" rtlCol="0">
            <a:spAutoFit/>
          </a:bodyPr>
          <a:lstStyle/>
          <a:p>
            <a:r>
              <a:rPr lang="en-US" sz="2000" b="1" dirty="0"/>
              <a:t>[</a:t>
            </a:r>
            <a:r>
              <a:rPr lang="ko-KR" altLang="en-US" sz="2000" b="1" dirty="0"/>
              <a:t> </a:t>
            </a:r>
            <a:r>
              <a:rPr lang="en-US" sz="2000" b="1" dirty="0"/>
              <a:t>e.g., </a:t>
            </a:r>
            <a:r>
              <a:rPr lang="en-US" altLang="ko-KR" sz="2000" b="1" dirty="0"/>
              <a:t>Male</a:t>
            </a:r>
            <a:r>
              <a:rPr lang="ko-KR" altLang="en-US" sz="2000" b="1" dirty="0"/>
              <a:t> </a:t>
            </a:r>
            <a:r>
              <a:rPr lang="en-US" altLang="ko-KR" sz="2000" b="1" dirty="0"/>
              <a:t>Incidence]</a:t>
            </a:r>
            <a:endParaRPr lang="x-none" sz="2000" b="1" dirty="0"/>
          </a:p>
        </p:txBody>
      </p:sp>
      <p:sp>
        <p:nvSpPr>
          <p:cNvPr id="24" name="TextBox 23">
            <a:extLst>
              <a:ext uri="{FF2B5EF4-FFF2-40B4-BE49-F238E27FC236}">
                <a16:creationId xmlns:a16="http://schemas.microsoft.com/office/drawing/2014/main" xmlns="" id="{5F8B1AC8-23DA-2422-59CB-97F0EC4BF811}"/>
              </a:ext>
            </a:extLst>
          </p:cNvPr>
          <p:cNvSpPr txBox="1"/>
          <p:nvPr/>
        </p:nvSpPr>
        <p:spPr>
          <a:xfrm rot="16200000">
            <a:off x="4906868" y="2874677"/>
            <a:ext cx="2772875" cy="400110"/>
          </a:xfrm>
          <a:prstGeom prst="rect">
            <a:avLst/>
          </a:prstGeom>
          <a:noFill/>
        </p:spPr>
        <p:txBody>
          <a:bodyPr wrap="none" rtlCol="0">
            <a:spAutoFit/>
          </a:bodyPr>
          <a:lstStyle/>
          <a:p>
            <a:r>
              <a:rPr lang="en-US" sz="2000" b="1" dirty="0"/>
              <a:t>[</a:t>
            </a:r>
            <a:r>
              <a:rPr lang="ko-KR" altLang="en-US" sz="2000" b="1" dirty="0"/>
              <a:t> </a:t>
            </a:r>
            <a:r>
              <a:rPr lang="en-US" sz="2000" b="1" dirty="0"/>
              <a:t>e.g., </a:t>
            </a:r>
            <a:r>
              <a:rPr lang="en-US" altLang="ko-KR" sz="2000" b="1" dirty="0"/>
              <a:t>Female</a:t>
            </a:r>
            <a:r>
              <a:rPr lang="ko-KR" altLang="en-US" sz="2000" b="1" dirty="0"/>
              <a:t> </a:t>
            </a:r>
            <a:r>
              <a:rPr lang="en-US" altLang="ko-KR" sz="2000" b="1" dirty="0"/>
              <a:t>Incidence]</a:t>
            </a:r>
            <a:endParaRPr lang="x-none" sz="2000" b="1" dirty="0"/>
          </a:p>
        </p:txBody>
      </p:sp>
      <p:sp>
        <p:nvSpPr>
          <p:cNvPr id="26" name="TextBox 25">
            <a:extLst>
              <a:ext uri="{FF2B5EF4-FFF2-40B4-BE49-F238E27FC236}">
                <a16:creationId xmlns:a16="http://schemas.microsoft.com/office/drawing/2014/main" xmlns="" id="{B23A851A-2B4C-2F71-04A2-40191D22A9C3}"/>
              </a:ext>
            </a:extLst>
          </p:cNvPr>
          <p:cNvSpPr txBox="1"/>
          <p:nvPr/>
        </p:nvSpPr>
        <p:spPr>
          <a:xfrm>
            <a:off x="678691" y="5235139"/>
            <a:ext cx="11181181" cy="646331"/>
          </a:xfrm>
          <a:prstGeom prst="rect">
            <a:avLst/>
          </a:prstGeom>
          <a:noFill/>
        </p:spPr>
        <p:txBody>
          <a:bodyPr wrap="square">
            <a:spAutoFit/>
          </a:bodyPr>
          <a:lstStyle/>
          <a:p>
            <a:r>
              <a:rPr lang="en-GB" b="1" dirty="0"/>
              <a:t>Indicating that reducing the contribution of aging factors through appropriate policies can have a significant impact on reducing incidence.</a:t>
            </a:r>
            <a:endParaRPr lang="x-none" b="1" dirty="0"/>
          </a:p>
        </p:txBody>
      </p:sp>
      <p:pic>
        <p:nvPicPr>
          <p:cNvPr id="27" name="Picture 26">
            <a:extLst>
              <a:ext uri="{FF2B5EF4-FFF2-40B4-BE49-F238E27FC236}">
                <a16:creationId xmlns:a16="http://schemas.microsoft.com/office/drawing/2014/main" xmlns="" id="{A856F748-013E-A26C-B8AC-3AC1704EC60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815" y="1291867"/>
            <a:ext cx="5254457" cy="322488"/>
          </a:xfrm>
          <a:prstGeom prst="rect">
            <a:avLst/>
          </a:prstGeom>
        </p:spPr>
      </p:pic>
      <p:pic>
        <p:nvPicPr>
          <p:cNvPr id="28" name="Picture 27">
            <a:extLst>
              <a:ext uri="{FF2B5EF4-FFF2-40B4-BE49-F238E27FC236}">
                <a16:creationId xmlns:a16="http://schemas.microsoft.com/office/drawing/2014/main" xmlns="" id="{50AB7FAF-C390-251B-4B4E-0E6C090DD1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7837" y="1291867"/>
            <a:ext cx="5292035" cy="322488"/>
          </a:xfrm>
          <a:prstGeom prst="rect">
            <a:avLst/>
          </a:prstGeom>
        </p:spPr>
      </p:pic>
    </p:spTree>
    <p:extLst>
      <p:ext uri="{BB962C8B-B14F-4D97-AF65-F5344CB8AC3E}">
        <p14:creationId xmlns:p14="http://schemas.microsoft.com/office/powerpoint/2010/main" val="1111215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xmlns="" id="{6864613D-28A9-8434-8612-99F250F2C26B}"/>
              </a:ext>
            </a:extLst>
          </p:cNvPr>
          <p:cNvSpPr txBox="1"/>
          <p:nvPr/>
        </p:nvSpPr>
        <p:spPr>
          <a:xfrm>
            <a:off x="-4227226" y="-1259173"/>
            <a:ext cx="184731" cy="369332"/>
          </a:xfrm>
          <a:prstGeom prst="rect">
            <a:avLst/>
          </a:prstGeom>
          <a:noFill/>
        </p:spPr>
        <p:txBody>
          <a:bodyPr wrap="none" rtlCol="0">
            <a:spAutoFit/>
          </a:bodyPr>
          <a:lstStyle/>
          <a:p>
            <a:endParaRPr lang="x-none" dirty="0"/>
          </a:p>
        </p:txBody>
      </p:sp>
      <p:sp>
        <p:nvSpPr>
          <p:cNvPr id="12" name="TextBox 11">
            <a:extLst>
              <a:ext uri="{FF2B5EF4-FFF2-40B4-BE49-F238E27FC236}">
                <a16:creationId xmlns:a16="http://schemas.microsoft.com/office/drawing/2014/main" xmlns="" id="{C1682DCF-AAB6-1F99-F0F8-2C2E89944D4F}"/>
              </a:ext>
            </a:extLst>
          </p:cNvPr>
          <p:cNvSpPr txBox="1"/>
          <p:nvPr/>
        </p:nvSpPr>
        <p:spPr>
          <a:xfrm>
            <a:off x="1154243" y="224853"/>
            <a:ext cx="1957587" cy="553998"/>
          </a:xfrm>
          <a:prstGeom prst="rect">
            <a:avLst/>
          </a:prstGeom>
          <a:noFill/>
        </p:spPr>
        <p:txBody>
          <a:bodyPr wrap="none" rtlCol="0">
            <a:spAutoFit/>
          </a:bodyPr>
          <a:lstStyle/>
          <a:p>
            <a:r>
              <a:rPr lang="x-none" sz="3000" b="1" dirty="0">
                <a:solidFill>
                  <a:schemeClr val="bg1"/>
                </a:solidFill>
                <a:latin typeface="Times New Roman" panose="02020603050405020304" pitchFamily="18" charset="0"/>
                <a:cs typeface="Times New Roman" panose="02020603050405020304" pitchFamily="18" charset="0"/>
              </a:rPr>
              <a:t>OUTLINE</a:t>
            </a:r>
          </a:p>
        </p:txBody>
      </p:sp>
      <p:grpSp>
        <p:nvGrpSpPr>
          <p:cNvPr id="33" name="Group 32">
            <a:extLst>
              <a:ext uri="{FF2B5EF4-FFF2-40B4-BE49-F238E27FC236}">
                <a16:creationId xmlns:a16="http://schemas.microsoft.com/office/drawing/2014/main" xmlns="" id="{6E4E3DAF-1288-ABC2-1426-D9A905044C9B}"/>
              </a:ext>
            </a:extLst>
          </p:cNvPr>
          <p:cNvGrpSpPr/>
          <p:nvPr/>
        </p:nvGrpSpPr>
        <p:grpSpPr>
          <a:xfrm>
            <a:off x="-160020" y="-59858"/>
            <a:ext cx="12352020" cy="6945306"/>
            <a:chOff x="-160020" y="-59858"/>
            <a:chExt cx="12352020" cy="6945306"/>
          </a:xfrm>
        </p:grpSpPr>
        <p:pic>
          <p:nvPicPr>
            <p:cNvPr id="2050" name="Picture 2" descr="An older white woman smiling at her daughter as they hold hands">
              <a:extLst>
                <a:ext uri="{FF2B5EF4-FFF2-40B4-BE49-F238E27FC236}">
                  <a16:creationId xmlns:a16="http://schemas.microsoft.com/office/drawing/2014/main" xmlns="" id="{525E2E08-4A16-8CC3-1069-DF47E543A8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87"/>
            <a:stretch/>
          </p:blipFill>
          <p:spPr bwMode="auto">
            <a:xfrm>
              <a:off x="5325367" y="-1"/>
              <a:ext cx="6866633" cy="6885449"/>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23">
              <a:extLst>
                <a:ext uri="{FF2B5EF4-FFF2-40B4-BE49-F238E27FC236}">
                  <a16:creationId xmlns:a16="http://schemas.microsoft.com/office/drawing/2014/main" xmlns="" id="{4CAC002E-6D5A-4C31-4282-39B825361F53}"/>
                </a:ext>
              </a:extLst>
            </p:cNvPr>
            <p:cNvSpPr/>
            <p:nvPr/>
          </p:nvSpPr>
          <p:spPr>
            <a:xfrm>
              <a:off x="-160020" y="-59858"/>
              <a:ext cx="7381091" cy="6945306"/>
            </a:xfrm>
            <a:custGeom>
              <a:avLst/>
              <a:gdLst>
                <a:gd name="connsiteX0" fmla="*/ 0 w 7081049"/>
                <a:gd name="connsiteY0" fmla="*/ 0 h 6917858"/>
                <a:gd name="connsiteX1" fmla="*/ 5351584 w 7081049"/>
                <a:gd name="connsiteY1" fmla="*/ 0 h 6917858"/>
                <a:gd name="connsiteX2" fmla="*/ 7081049 w 7081049"/>
                <a:gd name="connsiteY2" fmla="*/ 6917858 h 6917858"/>
                <a:gd name="connsiteX3" fmla="*/ 0 w 7081049"/>
                <a:gd name="connsiteY3" fmla="*/ 6917858 h 6917858"/>
                <a:gd name="connsiteX4" fmla="*/ 0 w 7081049"/>
                <a:gd name="connsiteY4" fmla="*/ 0 h 6917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1049" h="6917858">
                  <a:moveTo>
                    <a:pt x="0" y="0"/>
                  </a:moveTo>
                  <a:lnTo>
                    <a:pt x="5351584" y="0"/>
                  </a:lnTo>
                  <a:lnTo>
                    <a:pt x="7081049" y="6917858"/>
                  </a:lnTo>
                  <a:lnTo>
                    <a:pt x="0" y="6917858"/>
                  </a:lnTo>
                  <a:lnTo>
                    <a:pt x="0" y="0"/>
                  </a:lnTo>
                  <a:close/>
                </a:path>
              </a:pathLst>
            </a:cu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x-none" dirty="0"/>
            </a:p>
          </p:txBody>
        </p:sp>
      </p:grpSp>
      <p:sp>
        <p:nvSpPr>
          <p:cNvPr id="27" name="TextBox 26">
            <a:extLst>
              <a:ext uri="{FF2B5EF4-FFF2-40B4-BE49-F238E27FC236}">
                <a16:creationId xmlns:a16="http://schemas.microsoft.com/office/drawing/2014/main" xmlns="" id="{7EE0C92B-5856-F36F-5FEF-B03EA7AA71BB}"/>
              </a:ext>
            </a:extLst>
          </p:cNvPr>
          <p:cNvSpPr txBox="1"/>
          <p:nvPr/>
        </p:nvSpPr>
        <p:spPr>
          <a:xfrm>
            <a:off x="1689373" y="147909"/>
            <a:ext cx="2060179" cy="707886"/>
          </a:xfrm>
          <a:prstGeom prst="rect">
            <a:avLst/>
          </a:prstGeom>
          <a:noFill/>
        </p:spPr>
        <p:txBody>
          <a:bodyPr wrap="none" rtlCol="0">
            <a:spAutoFit/>
          </a:bodyPr>
          <a:lstStyle/>
          <a:p>
            <a:r>
              <a:rPr lang="x-none" sz="4000" b="1" dirty="0">
                <a:solidFill>
                  <a:schemeClr val="bg1"/>
                </a:solidFill>
              </a:rPr>
              <a:t>OUTLINE</a:t>
            </a:r>
          </a:p>
        </p:txBody>
      </p:sp>
      <p:sp>
        <p:nvSpPr>
          <p:cNvPr id="28" name="TextBox 27">
            <a:extLst>
              <a:ext uri="{FF2B5EF4-FFF2-40B4-BE49-F238E27FC236}">
                <a16:creationId xmlns:a16="http://schemas.microsoft.com/office/drawing/2014/main" xmlns="" id="{E32E5581-9129-ADC3-44DB-9BE61E4EC761}"/>
              </a:ext>
            </a:extLst>
          </p:cNvPr>
          <p:cNvSpPr txBox="1"/>
          <p:nvPr/>
        </p:nvSpPr>
        <p:spPr>
          <a:xfrm>
            <a:off x="448567" y="940451"/>
            <a:ext cx="2177584" cy="400110"/>
          </a:xfrm>
          <a:prstGeom prst="rect">
            <a:avLst/>
          </a:prstGeom>
          <a:noFill/>
        </p:spPr>
        <p:txBody>
          <a:bodyPr wrap="none" rtlCol="0">
            <a:spAutoFit/>
          </a:bodyPr>
          <a:lstStyle/>
          <a:p>
            <a:r>
              <a:rPr lang="ko-KR" altLang="en-US" sz="2000" b="1" dirty="0">
                <a:solidFill>
                  <a:schemeClr val="bg1"/>
                </a:solidFill>
              </a:rPr>
              <a:t>► </a:t>
            </a:r>
            <a:r>
              <a:rPr lang="x-none" sz="2000" b="1" dirty="0">
                <a:solidFill>
                  <a:schemeClr val="bg1"/>
                </a:solidFill>
              </a:rPr>
              <a:t>INTRODUCTION</a:t>
            </a:r>
          </a:p>
        </p:txBody>
      </p:sp>
      <p:sp>
        <p:nvSpPr>
          <p:cNvPr id="29" name="TextBox 28">
            <a:extLst>
              <a:ext uri="{FF2B5EF4-FFF2-40B4-BE49-F238E27FC236}">
                <a16:creationId xmlns:a16="http://schemas.microsoft.com/office/drawing/2014/main" xmlns="" id="{EB047EF4-ABEB-4FFA-1D80-6CBE269E709C}"/>
              </a:ext>
            </a:extLst>
          </p:cNvPr>
          <p:cNvSpPr txBox="1"/>
          <p:nvPr/>
        </p:nvSpPr>
        <p:spPr>
          <a:xfrm>
            <a:off x="448563" y="2561492"/>
            <a:ext cx="1590500" cy="400110"/>
          </a:xfrm>
          <a:prstGeom prst="rect">
            <a:avLst/>
          </a:prstGeom>
          <a:noFill/>
        </p:spPr>
        <p:txBody>
          <a:bodyPr wrap="none" rtlCol="0">
            <a:spAutoFit/>
          </a:bodyPr>
          <a:lstStyle/>
          <a:p>
            <a:r>
              <a:rPr lang="ko-KR" altLang="en-US" sz="2000" b="1" dirty="0">
                <a:solidFill>
                  <a:schemeClr val="bg1"/>
                </a:solidFill>
              </a:rPr>
              <a:t>► </a:t>
            </a:r>
            <a:r>
              <a:rPr lang="x-none" sz="2000" b="1" dirty="0">
                <a:solidFill>
                  <a:schemeClr val="bg1"/>
                </a:solidFill>
              </a:rPr>
              <a:t>METHODS</a:t>
            </a:r>
          </a:p>
        </p:txBody>
      </p:sp>
      <p:sp>
        <p:nvSpPr>
          <p:cNvPr id="30" name="TextBox 29">
            <a:extLst>
              <a:ext uri="{FF2B5EF4-FFF2-40B4-BE49-F238E27FC236}">
                <a16:creationId xmlns:a16="http://schemas.microsoft.com/office/drawing/2014/main" xmlns="" id="{BE075110-24F5-8226-C56C-179A2292D896}"/>
              </a:ext>
            </a:extLst>
          </p:cNvPr>
          <p:cNvSpPr txBox="1"/>
          <p:nvPr/>
        </p:nvSpPr>
        <p:spPr>
          <a:xfrm>
            <a:off x="448564" y="4091881"/>
            <a:ext cx="2692532" cy="400110"/>
          </a:xfrm>
          <a:prstGeom prst="rect">
            <a:avLst/>
          </a:prstGeom>
          <a:noFill/>
        </p:spPr>
        <p:txBody>
          <a:bodyPr wrap="none" rtlCol="0">
            <a:spAutoFit/>
          </a:bodyPr>
          <a:lstStyle/>
          <a:p>
            <a:r>
              <a:rPr lang="ko-KR" altLang="en-US" sz="2000" b="1" dirty="0">
                <a:solidFill>
                  <a:schemeClr val="bg1"/>
                </a:solidFill>
              </a:rPr>
              <a:t>► </a:t>
            </a:r>
            <a:r>
              <a:rPr lang="x-none" sz="2000" b="1" dirty="0">
                <a:solidFill>
                  <a:schemeClr val="bg1"/>
                </a:solidFill>
              </a:rPr>
              <a:t>ANALYSIS &amp; RESULTS</a:t>
            </a:r>
          </a:p>
        </p:txBody>
      </p:sp>
      <p:sp>
        <p:nvSpPr>
          <p:cNvPr id="32" name="TextBox 31">
            <a:extLst>
              <a:ext uri="{FF2B5EF4-FFF2-40B4-BE49-F238E27FC236}">
                <a16:creationId xmlns:a16="http://schemas.microsoft.com/office/drawing/2014/main" xmlns="" id="{AB0FF48D-FBD5-6AB7-9DA9-DE81CA310260}"/>
              </a:ext>
            </a:extLst>
          </p:cNvPr>
          <p:cNvSpPr txBox="1"/>
          <p:nvPr/>
        </p:nvSpPr>
        <p:spPr>
          <a:xfrm>
            <a:off x="448564" y="6058966"/>
            <a:ext cx="3869585" cy="400110"/>
          </a:xfrm>
          <a:prstGeom prst="rect">
            <a:avLst/>
          </a:prstGeom>
          <a:noFill/>
        </p:spPr>
        <p:txBody>
          <a:bodyPr wrap="none" rtlCol="0">
            <a:spAutoFit/>
          </a:bodyPr>
          <a:lstStyle/>
          <a:p>
            <a:r>
              <a:rPr lang="ko-KR" altLang="en-US" sz="2000" b="1" dirty="0">
                <a:solidFill>
                  <a:schemeClr val="bg1"/>
                </a:solidFill>
              </a:rPr>
              <a:t>► </a:t>
            </a:r>
            <a:r>
              <a:rPr lang="x-none" sz="2000" b="1" dirty="0">
                <a:solidFill>
                  <a:schemeClr val="bg1"/>
                </a:solidFill>
              </a:rPr>
              <a:t>CONCLUSION &amp; CONTRIBUTION</a:t>
            </a:r>
          </a:p>
        </p:txBody>
      </p:sp>
      <p:grpSp>
        <p:nvGrpSpPr>
          <p:cNvPr id="9" name="Group 8">
            <a:extLst>
              <a:ext uri="{FF2B5EF4-FFF2-40B4-BE49-F238E27FC236}">
                <a16:creationId xmlns:a16="http://schemas.microsoft.com/office/drawing/2014/main" xmlns="" id="{E3493FF5-6BE8-D3DB-9FD6-A4919E256E88}"/>
              </a:ext>
            </a:extLst>
          </p:cNvPr>
          <p:cNvGrpSpPr/>
          <p:nvPr/>
        </p:nvGrpSpPr>
        <p:grpSpPr>
          <a:xfrm>
            <a:off x="605075" y="1401681"/>
            <a:ext cx="4908780" cy="1088224"/>
            <a:chOff x="605075" y="1401681"/>
            <a:chExt cx="4908780" cy="1088224"/>
          </a:xfrm>
        </p:grpSpPr>
        <p:sp>
          <p:nvSpPr>
            <p:cNvPr id="35" name="TextBox 34">
              <a:extLst>
                <a:ext uri="{FF2B5EF4-FFF2-40B4-BE49-F238E27FC236}">
                  <a16:creationId xmlns:a16="http://schemas.microsoft.com/office/drawing/2014/main" xmlns="" id="{0FDACF19-016B-9854-E056-1D4584867438}"/>
                </a:ext>
              </a:extLst>
            </p:cNvPr>
            <p:cNvSpPr txBox="1"/>
            <p:nvPr/>
          </p:nvSpPr>
          <p:spPr>
            <a:xfrm>
              <a:off x="605075" y="1401681"/>
              <a:ext cx="4908780"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Why focus on aging in cancer burden measurement?</a:t>
              </a:r>
              <a:endParaRPr lang="x-none" sz="1600" b="1" dirty="0">
                <a:solidFill>
                  <a:schemeClr val="bg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xmlns="" id="{B88AFC67-1399-9AA8-F814-76125771BC0C}"/>
                </a:ext>
              </a:extLst>
            </p:cNvPr>
            <p:cNvSpPr txBox="1"/>
            <p:nvPr/>
          </p:nvSpPr>
          <p:spPr>
            <a:xfrm>
              <a:off x="605075" y="1750298"/>
              <a:ext cx="3204210"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How to ageing in cancer burden?</a:t>
              </a:r>
              <a:endParaRPr lang="x-none" sz="1600" b="1"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436AFFC0-041C-60F3-5A66-C4C6AF4E32BF}"/>
                </a:ext>
              </a:extLst>
            </p:cNvPr>
            <p:cNvSpPr txBox="1"/>
            <p:nvPr/>
          </p:nvSpPr>
          <p:spPr>
            <a:xfrm>
              <a:off x="605075" y="2151351"/>
              <a:ext cx="3729995"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Previous study limitation? &amp; Objective</a:t>
              </a:r>
              <a:endParaRPr lang="x-none" sz="1600" b="1" dirty="0">
                <a:solidFill>
                  <a:schemeClr val="bg1"/>
                </a:solidFill>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xmlns="" id="{083EA5A2-41D1-82DA-A51C-ED39F8C818C2}"/>
              </a:ext>
            </a:extLst>
          </p:cNvPr>
          <p:cNvSpPr txBox="1"/>
          <p:nvPr/>
        </p:nvSpPr>
        <p:spPr>
          <a:xfrm>
            <a:off x="448563" y="5605973"/>
            <a:ext cx="1805302" cy="400110"/>
          </a:xfrm>
          <a:prstGeom prst="rect">
            <a:avLst/>
          </a:prstGeom>
          <a:noFill/>
        </p:spPr>
        <p:txBody>
          <a:bodyPr wrap="none" rtlCol="0">
            <a:spAutoFit/>
          </a:bodyPr>
          <a:lstStyle/>
          <a:p>
            <a:r>
              <a:rPr lang="ko-KR" altLang="en-US" sz="2000" b="1" dirty="0">
                <a:solidFill>
                  <a:schemeClr val="bg1"/>
                </a:solidFill>
              </a:rPr>
              <a:t>► </a:t>
            </a:r>
            <a:r>
              <a:rPr lang="x-none" sz="2000" b="1" dirty="0">
                <a:solidFill>
                  <a:schemeClr val="bg1"/>
                </a:solidFill>
              </a:rPr>
              <a:t>DISCUSSION</a:t>
            </a:r>
          </a:p>
        </p:txBody>
      </p:sp>
      <p:sp>
        <p:nvSpPr>
          <p:cNvPr id="4" name="TextBox 3">
            <a:extLst>
              <a:ext uri="{FF2B5EF4-FFF2-40B4-BE49-F238E27FC236}">
                <a16:creationId xmlns:a16="http://schemas.microsoft.com/office/drawing/2014/main" xmlns="" id="{E03222EE-1E8D-C366-1B28-FD0759B243D0}"/>
              </a:ext>
            </a:extLst>
          </p:cNvPr>
          <p:cNvSpPr txBox="1"/>
          <p:nvPr/>
        </p:nvSpPr>
        <p:spPr>
          <a:xfrm>
            <a:off x="10683254" y="6611779"/>
            <a:ext cx="1508746" cy="246221"/>
          </a:xfrm>
          <a:prstGeom prst="rect">
            <a:avLst/>
          </a:prstGeom>
          <a:noFill/>
        </p:spPr>
        <p:txBody>
          <a:bodyPr wrap="none" rtlCol="0">
            <a:spAutoFit/>
          </a:bodyPr>
          <a:lstStyle/>
          <a:p>
            <a:r>
              <a:rPr lang="x-none" sz="1000" b="1" dirty="0">
                <a:solidFill>
                  <a:schemeClr val="bg1"/>
                </a:solidFill>
                <a:latin typeface="Times New Roman" panose="02020603050405020304" pitchFamily="18" charset="0"/>
                <a:cs typeface="Times New Roman" panose="02020603050405020304" pitchFamily="18" charset="0"/>
              </a:rPr>
              <a:t>[ referecnced by IACR ]</a:t>
            </a:r>
          </a:p>
        </p:txBody>
      </p:sp>
      <p:grpSp>
        <p:nvGrpSpPr>
          <p:cNvPr id="10" name="Group 9">
            <a:extLst>
              <a:ext uri="{FF2B5EF4-FFF2-40B4-BE49-F238E27FC236}">
                <a16:creationId xmlns:a16="http://schemas.microsoft.com/office/drawing/2014/main" xmlns="" id="{E63DE526-C2B8-81F2-F303-D6CE831A3DA3}"/>
              </a:ext>
            </a:extLst>
          </p:cNvPr>
          <p:cNvGrpSpPr/>
          <p:nvPr/>
        </p:nvGrpSpPr>
        <p:grpSpPr>
          <a:xfrm>
            <a:off x="648098" y="2993586"/>
            <a:ext cx="5447902" cy="1024743"/>
            <a:chOff x="648098" y="2993586"/>
            <a:chExt cx="5447902" cy="1024743"/>
          </a:xfrm>
        </p:grpSpPr>
        <p:sp>
          <p:nvSpPr>
            <p:cNvPr id="36" name="TextBox 35">
              <a:extLst>
                <a:ext uri="{FF2B5EF4-FFF2-40B4-BE49-F238E27FC236}">
                  <a16:creationId xmlns:a16="http://schemas.microsoft.com/office/drawing/2014/main" xmlns="" id="{A136B1D9-CC6C-F681-E0D5-5FB4083072E3}"/>
                </a:ext>
              </a:extLst>
            </p:cNvPr>
            <p:cNvSpPr txBox="1"/>
            <p:nvPr/>
          </p:nvSpPr>
          <p:spPr>
            <a:xfrm>
              <a:off x="648098" y="3679775"/>
              <a:ext cx="5447902"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Introduction Projection Models &amp; Decomposition analysis </a:t>
              </a:r>
              <a:endParaRPr lang="x-none" sz="1600" b="1" dirty="0">
                <a:solidFill>
                  <a:schemeClr val="bg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xmlns="" id="{B9EA5CF1-9E3A-0F3F-9CEA-3259CA5EE9C3}"/>
                </a:ext>
              </a:extLst>
            </p:cNvPr>
            <p:cNvSpPr txBox="1"/>
            <p:nvPr/>
          </p:nvSpPr>
          <p:spPr>
            <a:xfrm>
              <a:off x="648098" y="3331597"/>
              <a:ext cx="5259838"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Introduction selection ageing related cancer framework</a:t>
              </a:r>
              <a:endParaRPr lang="x-none" sz="16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CB7BD099-9CAC-00F1-7907-E77174741645}"/>
                </a:ext>
              </a:extLst>
            </p:cNvPr>
            <p:cNvSpPr txBox="1"/>
            <p:nvPr/>
          </p:nvSpPr>
          <p:spPr>
            <a:xfrm>
              <a:off x="660304" y="2993586"/>
              <a:ext cx="2378664"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Introduction using data</a:t>
              </a:r>
              <a:endParaRPr lang="x-none" sz="1600" b="1" dirty="0">
                <a:solidFill>
                  <a:schemeClr val="bg1"/>
                </a:solidFill>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xmlns="" id="{18D70383-D444-F106-C057-6103511CCBB9}"/>
              </a:ext>
            </a:extLst>
          </p:cNvPr>
          <p:cNvGrpSpPr/>
          <p:nvPr/>
        </p:nvGrpSpPr>
        <p:grpSpPr>
          <a:xfrm>
            <a:off x="744499" y="4512926"/>
            <a:ext cx="5468228" cy="1024743"/>
            <a:chOff x="744499" y="4512926"/>
            <a:chExt cx="5468228" cy="1024743"/>
          </a:xfrm>
        </p:grpSpPr>
        <p:sp>
          <p:nvSpPr>
            <p:cNvPr id="6" name="TextBox 5">
              <a:extLst>
                <a:ext uri="{FF2B5EF4-FFF2-40B4-BE49-F238E27FC236}">
                  <a16:creationId xmlns:a16="http://schemas.microsoft.com/office/drawing/2014/main" xmlns="" id="{A116879C-9C28-BC55-EDA2-101C390B4B4C}"/>
                </a:ext>
              </a:extLst>
            </p:cNvPr>
            <p:cNvSpPr txBox="1"/>
            <p:nvPr/>
          </p:nvSpPr>
          <p:spPr>
            <a:xfrm>
              <a:off x="744499" y="5199115"/>
              <a:ext cx="5468228" cy="338554"/>
            </a:xfrm>
            <a:prstGeom prst="rect">
              <a:avLst/>
            </a:prstGeom>
            <a:noFill/>
          </p:spPr>
          <p:txBody>
            <a:bodyPr wrap="non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-Result III :</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sz="1600" b="1" dirty="0">
                  <a:solidFill>
                    <a:schemeClr val="bg1"/>
                  </a:solidFill>
                  <a:latin typeface="Times New Roman" panose="02020603050405020304" pitchFamily="18" charset="0"/>
                  <a:cs typeface="Times New Roman" panose="02020603050405020304" pitchFamily="18" charset="0"/>
                </a:rPr>
                <a:t>Comparison</a:t>
              </a:r>
              <a:r>
                <a:rPr lang="en-GB" sz="1600" b="1" dirty="0">
                  <a:solidFill>
                    <a:schemeClr val="bg1"/>
                  </a:solidFill>
                  <a:latin typeface="Times New Roman" panose="02020603050405020304" pitchFamily="18" charset="0"/>
                  <a:cs typeface="Times New Roman" panose="02020603050405020304" pitchFamily="18" charset="0"/>
                </a:rPr>
                <a:t> projections from different scenario</a:t>
              </a:r>
              <a:endParaRPr lang="x-none" sz="16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AE5FFA88-1A8D-264B-6970-0283C8C9C10A}"/>
                </a:ext>
              </a:extLst>
            </p:cNvPr>
            <p:cNvSpPr txBox="1"/>
            <p:nvPr/>
          </p:nvSpPr>
          <p:spPr>
            <a:xfrm>
              <a:off x="744499" y="4850937"/>
              <a:ext cx="4946162" cy="338554"/>
            </a:xfrm>
            <a:prstGeom prst="rect">
              <a:avLst/>
            </a:prstGeom>
            <a:noFill/>
          </p:spPr>
          <p:txBody>
            <a:bodyPr wrap="non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-Result II: Comparison differences in results by model</a:t>
              </a:r>
              <a:endParaRPr lang="x-none" sz="16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3EEA858E-A2C6-7989-6731-61613C937823}"/>
                </a:ext>
              </a:extLst>
            </p:cNvPr>
            <p:cNvSpPr txBox="1"/>
            <p:nvPr/>
          </p:nvSpPr>
          <p:spPr>
            <a:xfrm>
              <a:off x="756705" y="4512926"/>
              <a:ext cx="4857868" cy="338554"/>
            </a:xfrm>
            <a:prstGeom prst="rect">
              <a:avLst/>
            </a:prstGeom>
            <a:noFill/>
          </p:spPr>
          <p:txBody>
            <a:bodyPr wrap="non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-Result I</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Validation Check for ageing related cancer</a:t>
              </a:r>
              <a:endParaRPr lang="x-none" sz="16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1787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Discussion</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ACBD3BB0-921E-77CD-4263-06469B08A946}"/>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pic>
        <p:nvPicPr>
          <p:cNvPr id="15" name="Picture 14" descr="Logo&#10;&#10;Description automatically generated">
            <a:extLst>
              <a:ext uri="{FF2B5EF4-FFF2-40B4-BE49-F238E27FC236}">
                <a16:creationId xmlns:a16="http://schemas.microsoft.com/office/drawing/2014/main" xmlns="" id="{BEDC648A-4342-6B19-EBC7-A3CA79529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18" name="TextBox 17">
            <a:extLst>
              <a:ext uri="{FF2B5EF4-FFF2-40B4-BE49-F238E27FC236}">
                <a16:creationId xmlns:a16="http://schemas.microsoft.com/office/drawing/2014/main" xmlns="" id="{04C9D882-6859-22A4-96FD-68CD1C8A015E}"/>
              </a:ext>
            </a:extLst>
          </p:cNvPr>
          <p:cNvSpPr txBox="1"/>
          <p:nvPr/>
        </p:nvSpPr>
        <p:spPr>
          <a:xfrm>
            <a:off x="5281515" y="100875"/>
            <a:ext cx="1628972" cy="477054"/>
          </a:xfrm>
          <a:prstGeom prst="rect">
            <a:avLst/>
          </a:prstGeom>
          <a:noFill/>
        </p:spPr>
        <p:txBody>
          <a:bodyPr wrap="none" rtlCol="0">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Discussion</a:t>
            </a:r>
            <a:endParaRPr lang="x-none" sz="2500" b="1" dirty="0">
              <a:solidFill>
                <a:schemeClr val="bg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xmlns="" id="{7F8606AD-FA9C-F256-DEC1-946D9FE6901E}"/>
              </a:ext>
            </a:extLst>
          </p:cNvPr>
          <p:cNvSpPr/>
          <p:nvPr/>
        </p:nvSpPr>
        <p:spPr>
          <a:xfrm>
            <a:off x="1099603" y="1815499"/>
            <a:ext cx="4413847" cy="4007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Times New Roman" panose="02020603050405020304" pitchFamily="18" charset="0"/>
                <a:cs typeface="Times New Roman" panose="02020603050405020304" pitchFamily="18" charset="0"/>
              </a:rPr>
              <a:t>1) The </a:t>
            </a:r>
            <a:r>
              <a:rPr lang="en-GB" b="1" dirty="0">
                <a:solidFill>
                  <a:schemeClr val="accent2">
                    <a:lumMod val="75000"/>
                  </a:schemeClr>
                </a:solidFill>
                <a:latin typeface="Times New Roman" panose="02020603050405020304" pitchFamily="18" charset="0"/>
                <a:cs typeface="Times New Roman" panose="02020603050405020304" pitchFamily="18" charset="0"/>
              </a:rPr>
              <a:t>high contribution of ageing</a:t>
            </a:r>
            <a:r>
              <a:rPr lang="en-GB" dirty="0">
                <a:solidFill>
                  <a:schemeClr val="tx1"/>
                </a:solidFill>
                <a:latin typeface="Times New Roman" panose="02020603050405020304" pitchFamily="18" charset="0"/>
                <a:cs typeface="Times New Roman" panose="02020603050405020304" pitchFamily="18" charset="0"/>
              </a:rPr>
              <a:t> to cancer incidence and mortality</a:t>
            </a:r>
          </a:p>
          <a:p>
            <a:endParaRPr lang="en-GB" dirty="0">
              <a:solidFill>
                <a:schemeClr val="tx1"/>
              </a:solidFill>
              <a:latin typeface="Times New Roman" panose="02020603050405020304" pitchFamily="18" charset="0"/>
              <a:cs typeface="Times New Roman" panose="02020603050405020304" pitchFamily="18" charset="0"/>
            </a:endParaRPr>
          </a:p>
          <a:p>
            <a:r>
              <a:rPr lang="en-GB" dirty="0">
                <a:solidFill>
                  <a:schemeClr val="tx1"/>
                </a:solidFill>
                <a:latin typeface="Times New Roman" panose="02020603050405020304" pitchFamily="18" charset="0"/>
                <a:cs typeface="Times New Roman" panose="02020603050405020304" pitchFamily="18" charset="0"/>
              </a:rPr>
              <a:t>2) Developing into a </a:t>
            </a:r>
            <a:r>
              <a:rPr lang="en-GB" b="1" dirty="0">
                <a:solidFill>
                  <a:schemeClr val="accent4">
                    <a:lumMod val="75000"/>
                  </a:schemeClr>
                </a:solidFill>
                <a:latin typeface="Times New Roman" panose="02020603050405020304" pitchFamily="18" charset="0"/>
                <a:cs typeface="Times New Roman" panose="02020603050405020304" pitchFamily="18" charset="0"/>
              </a:rPr>
              <a:t>fast aging society may contribute to the high cancer burden</a:t>
            </a:r>
            <a:r>
              <a:rPr lang="en-GB" b="1" dirty="0">
                <a:solidFill>
                  <a:schemeClr val="accent5">
                    <a:lumMod val="50000"/>
                  </a:schemeClr>
                </a:solidFill>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and the continuation of the current lower </a:t>
            </a:r>
            <a:r>
              <a:rPr lang="en-US" dirty="0">
                <a:solidFill>
                  <a:schemeClr val="tx1"/>
                </a:solidFill>
                <a:latin typeface="Times New Roman" panose="02020603050405020304" pitchFamily="18" charset="0"/>
                <a:cs typeface="Times New Roman" panose="02020603050405020304" pitchFamily="18" charset="0"/>
              </a:rPr>
              <a:t>birth</a:t>
            </a:r>
            <a:r>
              <a:rPr lang="en-GB" dirty="0">
                <a:solidFill>
                  <a:schemeClr val="tx1"/>
                </a:solidFill>
                <a:latin typeface="Times New Roman" panose="02020603050405020304" pitchFamily="18" charset="0"/>
                <a:cs typeface="Times New Roman" panose="02020603050405020304" pitchFamily="18" charset="0"/>
              </a:rPr>
              <a:t> rate is problematic.</a:t>
            </a:r>
          </a:p>
          <a:p>
            <a:endParaRPr lang="en-GB" dirty="0">
              <a:solidFill>
                <a:schemeClr val="tx1"/>
              </a:solidFill>
              <a:latin typeface="Times New Roman" panose="02020603050405020304" pitchFamily="18" charset="0"/>
              <a:cs typeface="Times New Roman" panose="02020603050405020304" pitchFamily="18" charset="0"/>
            </a:endParaRPr>
          </a:p>
          <a:p>
            <a:r>
              <a:rPr lang="en-GB" dirty="0">
                <a:solidFill>
                  <a:schemeClr val="tx1"/>
                </a:solidFill>
                <a:latin typeface="Times New Roman" panose="02020603050405020304" pitchFamily="18" charset="0"/>
                <a:cs typeface="Times New Roman" panose="02020603050405020304" pitchFamily="18" charset="0"/>
              </a:rPr>
              <a:t>3) The </a:t>
            </a:r>
            <a:r>
              <a:rPr lang="en-GB" b="1" dirty="0">
                <a:solidFill>
                  <a:schemeClr val="accent5">
                    <a:lumMod val="50000"/>
                  </a:schemeClr>
                </a:solidFill>
                <a:latin typeface="Times New Roman" panose="02020603050405020304" pitchFamily="18" charset="0"/>
                <a:cs typeface="Times New Roman" panose="02020603050405020304" pitchFamily="18" charset="0"/>
              </a:rPr>
              <a:t>need for appropriate model selection</a:t>
            </a:r>
            <a:r>
              <a:rPr lang="en-GB" dirty="0">
                <a:solidFill>
                  <a:schemeClr val="accent5">
                    <a:lumMod val="50000"/>
                  </a:schemeClr>
                </a:solidFill>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for different predictive values of different models (</a:t>
            </a:r>
            <a:r>
              <a:rPr lang="en-US" dirty="0">
                <a:solidFill>
                  <a:schemeClr val="tx1"/>
                </a:solidFill>
                <a:latin typeface="Times New Roman" panose="02020603050405020304" pitchFamily="18" charset="0"/>
                <a:cs typeface="Times New Roman" panose="02020603050405020304" pitchFamily="18" charset="0"/>
              </a:rPr>
              <a:t>NP model is better when it's difficult to compare statistics across models</a:t>
            </a:r>
            <a:r>
              <a:rPr lang="en-US" altLang="ko-KR" dirty="0">
                <a:solidFill>
                  <a:schemeClr val="tx1"/>
                </a:solidFill>
                <a:latin typeface="Times New Roman" panose="02020603050405020304" pitchFamily="18" charset="0"/>
                <a:cs typeface="Times New Roman" panose="02020603050405020304" pitchFamily="18" charset="0"/>
              </a:rPr>
              <a:t>)</a:t>
            </a:r>
            <a:endParaRPr lang="en-GB" dirty="0">
              <a:solidFill>
                <a:schemeClr val="tx1"/>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xmlns="" id="{0D1D457E-F20F-7921-30BB-041E8904C5A3}"/>
              </a:ext>
            </a:extLst>
          </p:cNvPr>
          <p:cNvSpPr/>
          <p:nvPr/>
        </p:nvSpPr>
        <p:spPr>
          <a:xfrm>
            <a:off x="6338315" y="1812502"/>
            <a:ext cx="4413847" cy="40074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R"/>
            </a:pPr>
            <a:r>
              <a:rPr lang="en-GB" b="1" dirty="0">
                <a:solidFill>
                  <a:schemeClr val="accent2">
                    <a:lumMod val="75000"/>
                  </a:schemeClr>
                </a:solidFill>
                <a:latin typeface="Times New Roman" panose="02020603050405020304" pitchFamily="18" charset="0"/>
                <a:cs typeface="Times New Roman" panose="02020603050405020304" pitchFamily="18" charset="0"/>
              </a:rPr>
              <a:t>Short-term observations</a:t>
            </a:r>
            <a:r>
              <a:rPr lang="en-GB" b="1" dirty="0">
                <a:solidFill>
                  <a:schemeClr val="tx1"/>
                </a:solidFill>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may reduce the predictive power of models.</a:t>
            </a:r>
          </a:p>
          <a:p>
            <a:pPr marL="342900" indent="-342900">
              <a:buAutoNum type="arabicParenR"/>
            </a:pPr>
            <a:endParaRPr lang="en-GB" dirty="0">
              <a:solidFill>
                <a:schemeClr val="tx1"/>
              </a:solidFill>
              <a:latin typeface="Times New Roman" panose="02020603050405020304" pitchFamily="18" charset="0"/>
              <a:cs typeface="Times New Roman" panose="02020603050405020304" pitchFamily="18" charset="0"/>
            </a:endParaRPr>
          </a:p>
          <a:p>
            <a:pPr marL="342900" indent="-342900">
              <a:buAutoNum type="arabicParenR"/>
            </a:pPr>
            <a:r>
              <a:rPr lang="en-GB" dirty="0">
                <a:solidFill>
                  <a:schemeClr val="tx1"/>
                </a:solidFill>
                <a:latin typeface="Times New Roman" panose="02020603050405020304" pitchFamily="18" charset="0"/>
                <a:cs typeface="Times New Roman" panose="02020603050405020304" pitchFamily="18" charset="0"/>
              </a:rPr>
              <a:t>The cancer registry during </a:t>
            </a:r>
            <a:r>
              <a:rPr lang="en-GB" b="1" dirty="0">
                <a:solidFill>
                  <a:srgbClr val="0070C0"/>
                </a:solidFill>
                <a:latin typeface="Times New Roman" panose="02020603050405020304" pitchFamily="18" charset="0"/>
                <a:cs typeface="Times New Roman" panose="02020603050405020304" pitchFamily="18" charset="0"/>
              </a:rPr>
              <a:t>COVID-19 may lead to underestimates</a:t>
            </a:r>
            <a:r>
              <a:rPr lang="en-GB" dirty="0">
                <a:solidFill>
                  <a:schemeClr val="tx1"/>
                </a:solidFill>
                <a:latin typeface="Times New Roman" panose="02020603050405020304" pitchFamily="18" charset="0"/>
                <a:cs typeface="Times New Roman" panose="02020603050405020304" pitchFamily="18" charset="0"/>
              </a:rPr>
              <a:t> in future model fits for cancer incidence and mortality.</a:t>
            </a:r>
            <a:r>
              <a:rPr lang="ko-KR" altLang="en-US" dirty="0">
                <a:solidFill>
                  <a:schemeClr val="tx1"/>
                </a:solidFill>
                <a:latin typeface="Times New Roman" panose="02020603050405020304" pitchFamily="18" charset="0"/>
                <a:cs typeface="Times New Roman" panose="02020603050405020304" pitchFamily="18" charset="0"/>
              </a:rPr>
              <a:t> </a:t>
            </a:r>
            <a:r>
              <a:rPr lang="en-GB" altLang="ko-KR" dirty="0">
                <a:solidFill>
                  <a:schemeClr val="tx1"/>
                </a:solidFill>
                <a:latin typeface="Times New Roman" panose="02020603050405020304" pitchFamily="18" charset="0"/>
                <a:cs typeface="Times New Roman" panose="02020603050405020304" pitchFamily="18" charset="0"/>
              </a:rPr>
              <a:t>However, since this is real recorded data</a:t>
            </a:r>
            <a:r>
              <a:rPr lang="en-GB" altLang="ko-KR" b="1" dirty="0">
                <a:solidFill>
                  <a:schemeClr val="tx1"/>
                </a:solidFill>
                <a:latin typeface="Times New Roman" panose="02020603050405020304" pitchFamily="18" charset="0"/>
                <a:cs typeface="Times New Roman" panose="02020603050405020304" pitchFamily="18" charset="0"/>
              </a:rPr>
              <a:t>, </a:t>
            </a:r>
            <a:r>
              <a:rPr lang="en-GB" altLang="ko-KR" b="1" u="sng" dirty="0">
                <a:solidFill>
                  <a:schemeClr val="accent2">
                    <a:lumMod val="75000"/>
                  </a:schemeClr>
                </a:solidFill>
                <a:latin typeface="Times New Roman" panose="02020603050405020304" pitchFamily="18" charset="0"/>
                <a:cs typeface="Times New Roman" panose="02020603050405020304" pitchFamily="18" charset="0"/>
              </a:rPr>
              <a:t>it is necessary to develop a suitable model to correct for this effect.</a:t>
            </a:r>
            <a:r>
              <a:rPr lang="ko-KR" altLang="en-US" b="1" u="sng" dirty="0">
                <a:solidFill>
                  <a:schemeClr val="accent2">
                    <a:lumMod val="75000"/>
                  </a:schemeClr>
                </a:solidFill>
                <a:latin typeface="Times New Roman" panose="02020603050405020304" pitchFamily="18" charset="0"/>
                <a:cs typeface="Times New Roman" panose="02020603050405020304" pitchFamily="18" charset="0"/>
              </a:rPr>
              <a:t> </a:t>
            </a:r>
            <a:r>
              <a:rPr lang="en-US" altLang="ko-KR" i="1" dirty="0">
                <a:solidFill>
                  <a:schemeClr val="tx1"/>
                </a:solidFill>
                <a:latin typeface="Times New Roman" panose="02020603050405020304" pitchFamily="18" charset="0"/>
                <a:cs typeface="Times New Roman" panose="02020603050405020304" pitchFamily="18" charset="0"/>
              </a:rPr>
              <a:t>(Because we can't afford not to use data from that period.)</a:t>
            </a:r>
            <a:endParaRPr lang="x-none" i="1"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xmlns="" id="{3E128F2A-D07E-87EB-F478-4E5E0E70F94A}"/>
              </a:ext>
            </a:extLst>
          </p:cNvPr>
          <p:cNvSpPr txBox="1"/>
          <p:nvPr/>
        </p:nvSpPr>
        <p:spPr>
          <a:xfrm>
            <a:off x="7721542" y="1218515"/>
            <a:ext cx="1772024" cy="400110"/>
          </a:xfrm>
          <a:prstGeom prst="rect">
            <a:avLst/>
          </a:prstGeom>
          <a:noFill/>
        </p:spPr>
        <p:txBody>
          <a:bodyPr wrap="none" rtlCol="0">
            <a:spAutoFit/>
          </a:bodyPr>
          <a:lstStyle/>
          <a:p>
            <a:r>
              <a:rPr lang="x-none" sz="2000" b="1" dirty="0">
                <a:latin typeface="Times New Roman" panose="02020603050405020304" pitchFamily="18" charset="0"/>
                <a:cs typeface="Times New Roman" panose="02020603050405020304" pitchFamily="18" charset="0"/>
              </a:rPr>
              <a:t>LIMITATION</a:t>
            </a:r>
          </a:p>
        </p:txBody>
      </p:sp>
      <p:sp>
        <p:nvSpPr>
          <p:cNvPr id="22" name="TextBox 21">
            <a:extLst>
              <a:ext uri="{FF2B5EF4-FFF2-40B4-BE49-F238E27FC236}">
                <a16:creationId xmlns:a16="http://schemas.microsoft.com/office/drawing/2014/main" xmlns="" id="{A43B0470-7A24-3BCC-9CFF-32326BD803AA}"/>
              </a:ext>
            </a:extLst>
          </p:cNvPr>
          <p:cNvSpPr txBox="1"/>
          <p:nvPr/>
        </p:nvSpPr>
        <p:spPr>
          <a:xfrm>
            <a:off x="2563633" y="1221524"/>
            <a:ext cx="1546193"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SUMMARY</a:t>
            </a:r>
            <a:endParaRPr lang="x-none"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5405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Conclusions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xmlns="" id="{0CE5A881-4AF2-5F1A-3782-3FCB53EF0A28}"/>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pic>
        <p:nvPicPr>
          <p:cNvPr id="15" name="Picture 14" descr="Logo&#10;&#10;Description automatically generated">
            <a:extLst>
              <a:ext uri="{FF2B5EF4-FFF2-40B4-BE49-F238E27FC236}">
                <a16:creationId xmlns:a16="http://schemas.microsoft.com/office/drawing/2014/main" xmlns="" id="{193C58A8-0DDF-D63A-B084-A94CF16EC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19" name="TextBox 18">
            <a:extLst>
              <a:ext uri="{FF2B5EF4-FFF2-40B4-BE49-F238E27FC236}">
                <a16:creationId xmlns:a16="http://schemas.microsoft.com/office/drawing/2014/main" xmlns="" id="{63ABB97F-6C12-3870-7EB9-0078FABFC7C9}"/>
              </a:ext>
            </a:extLst>
          </p:cNvPr>
          <p:cNvSpPr txBox="1"/>
          <p:nvPr/>
        </p:nvSpPr>
        <p:spPr>
          <a:xfrm>
            <a:off x="4083276" y="100875"/>
            <a:ext cx="4025461" cy="477054"/>
          </a:xfrm>
          <a:prstGeom prst="rect">
            <a:avLst/>
          </a:prstGeom>
          <a:noFill/>
        </p:spPr>
        <p:txBody>
          <a:bodyPr wrap="none" rtlCol="0">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Conclusion &amp; Contribution</a:t>
            </a:r>
            <a:endParaRPr lang="x-none" sz="2500" b="1"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xmlns="" id="{DC18D6B1-2FB9-5098-3E3D-D611BEC0A103}"/>
              </a:ext>
            </a:extLst>
          </p:cNvPr>
          <p:cNvSpPr txBox="1"/>
          <p:nvPr/>
        </p:nvSpPr>
        <p:spPr>
          <a:xfrm>
            <a:off x="421270" y="1279295"/>
            <a:ext cx="11588670" cy="1631216"/>
          </a:xfrm>
          <a:prstGeom prst="rect">
            <a:avLst/>
          </a:prstGeom>
          <a:noFill/>
        </p:spPr>
        <p:txBody>
          <a:bodyPr wrap="square">
            <a:spAutoFit/>
          </a:bodyPr>
          <a:lstStyle/>
          <a:p>
            <a:pPr marL="285750" indent="-285750" algn="l">
              <a:buFont typeface="Arial" panose="020B0604020202020204" pitchFamily="34" charset="0"/>
              <a:buChar char="•"/>
            </a:pPr>
            <a:r>
              <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rPr>
              <a:t> We found that the extent and contribution of aging to incidence/mortality is important.</a:t>
            </a:r>
          </a:p>
          <a:p>
            <a:pPr marL="285750" indent="-285750" algn="l">
              <a:buFont typeface="Arial" panose="020B0604020202020204" pitchFamily="34" charset="0"/>
              <a:buChar char="•"/>
            </a:pPr>
            <a:endPar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endParaRPr>
          </a:p>
          <a:p>
            <a:pPr marL="285750" indent="-285750" algn="l">
              <a:buFont typeface="Arial" panose="020B0604020202020204" pitchFamily="34" charset="0"/>
              <a:buChar char="•"/>
            </a:pPr>
            <a:r>
              <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rPr>
              <a:t> We </a:t>
            </a:r>
            <a:r>
              <a:rPr lang="en-US" sz="2000" dirty="0">
                <a:solidFill>
                  <a:srgbClr val="333333"/>
                </a:solidFill>
                <a:latin typeface="Times New Roman" panose="02020603050405020304" pitchFamily="18" charset="0"/>
                <a:ea typeface="Apple SD Gothic Neo" panose="02000300000000000000" pitchFamily="2" charset="-127"/>
                <a:cs typeface="Times New Roman" panose="02020603050405020304" pitchFamily="18" charset="0"/>
              </a:rPr>
              <a:t>examine</a:t>
            </a:r>
            <a:r>
              <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rPr>
              <a:t> the extent of the disparity by analysing the varying estimates generated by the models.</a:t>
            </a:r>
          </a:p>
          <a:p>
            <a:pPr marL="285750" indent="-285750" algn="l">
              <a:buFont typeface="Arial" panose="020B0604020202020204" pitchFamily="34" charset="0"/>
              <a:buChar char="•"/>
            </a:pPr>
            <a:endPar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endParaRPr>
          </a:p>
          <a:p>
            <a:pPr marL="285750" indent="-285750" algn="l">
              <a:buFont typeface="Arial" panose="020B0604020202020204" pitchFamily="34" charset="0"/>
              <a:buChar char="•"/>
            </a:pPr>
            <a:r>
              <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rPr>
              <a:t> We adjusted for future uncertainty based on scenario-based data.</a:t>
            </a:r>
          </a:p>
        </p:txBody>
      </p:sp>
      <p:sp>
        <p:nvSpPr>
          <p:cNvPr id="23" name="TextBox 22">
            <a:extLst>
              <a:ext uri="{FF2B5EF4-FFF2-40B4-BE49-F238E27FC236}">
                <a16:creationId xmlns:a16="http://schemas.microsoft.com/office/drawing/2014/main" xmlns="" id="{C15E5940-7C6B-9B36-8D22-D3F8F7C92405}"/>
              </a:ext>
            </a:extLst>
          </p:cNvPr>
          <p:cNvSpPr txBox="1"/>
          <p:nvPr/>
        </p:nvSpPr>
        <p:spPr>
          <a:xfrm>
            <a:off x="613785" y="3201652"/>
            <a:ext cx="11208509" cy="1229632"/>
          </a:xfrm>
          <a:prstGeom prst="rect">
            <a:avLst/>
          </a:prstGeom>
          <a:noFill/>
        </p:spPr>
        <p:txBody>
          <a:bodyPr wrap="square">
            <a:spAutoFit/>
          </a:bodyPr>
          <a:lstStyle/>
          <a:p>
            <a:pPr>
              <a:lnSpc>
                <a:spcPct val="200000"/>
              </a:lnSpc>
            </a:pPr>
            <a:r>
              <a:rPr lang="x-none" sz="2000" dirty="0">
                <a:latin typeface="Times New Roman" panose="02020603050405020304" pitchFamily="18" charset="0"/>
                <a:cs typeface="Times New Roman" panose="02020603050405020304" pitchFamily="18" charset="0"/>
              </a:rPr>
              <a:t>The study contributes by </a:t>
            </a:r>
            <a:r>
              <a:rPr lang="x-none" sz="2000" b="1" dirty="0">
                <a:solidFill>
                  <a:schemeClr val="accent4">
                    <a:lumMod val="75000"/>
                  </a:schemeClr>
                </a:solidFill>
                <a:latin typeface="Times New Roman" panose="02020603050405020304" pitchFamily="18" charset="0"/>
                <a:cs typeface="Times New Roman" panose="02020603050405020304" pitchFamily="18" charset="0"/>
              </a:rPr>
              <a:t>identifying the impact of aging on cancer incidence and mortality, </a:t>
            </a:r>
            <a:r>
              <a:rPr lang="x-none" sz="2000" dirty="0">
                <a:latin typeface="Times New Roman" panose="02020603050405020304" pitchFamily="18" charset="0"/>
                <a:cs typeface="Times New Roman" panose="02020603050405020304" pitchFamily="18" charset="0"/>
              </a:rPr>
              <a:t>which can </a:t>
            </a:r>
            <a:r>
              <a:rPr lang="x-none" sz="2000" b="1" u="sng" dirty="0">
                <a:solidFill>
                  <a:schemeClr val="accent2">
                    <a:lumMod val="75000"/>
                  </a:schemeClr>
                </a:solidFill>
                <a:latin typeface="Times New Roman" panose="02020603050405020304" pitchFamily="18" charset="0"/>
                <a:cs typeface="Times New Roman" panose="02020603050405020304" pitchFamily="18" charset="0"/>
              </a:rPr>
              <a:t>guide policymakers and healthcare professionals in program or </a:t>
            </a:r>
            <a:r>
              <a:rPr lang="en-US" sz="2000" b="1" u="sng" dirty="0">
                <a:solidFill>
                  <a:schemeClr val="accent2">
                    <a:lumMod val="75000"/>
                  </a:schemeClr>
                </a:solidFill>
                <a:latin typeface="Times New Roman" panose="02020603050405020304" pitchFamily="18" charset="0"/>
                <a:cs typeface="Times New Roman" panose="02020603050405020304" pitchFamily="18" charset="0"/>
              </a:rPr>
              <a:t>policy </a:t>
            </a:r>
            <a:r>
              <a:rPr lang="x-none" sz="2000" b="1" u="sng" dirty="0">
                <a:solidFill>
                  <a:schemeClr val="accent2">
                    <a:lumMod val="75000"/>
                  </a:schemeClr>
                </a:solidFill>
                <a:latin typeface="Times New Roman" panose="02020603050405020304" pitchFamily="18" charset="0"/>
                <a:cs typeface="Times New Roman" panose="02020603050405020304" pitchFamily="18" charset="0"/>
              </a:rPr>
              <a:t>to mitigate its effects.</a:t>
            </a:r>
          </a:p>
        </p:txBody>
      </p:sp>
      <p:grpSp>
        <p:nvGrpSpPr>
          <p:cNvPr id="20" name="Group 19">
            <a:extLst>
              <a:ext uri="{FF2B5EF4-FFF2-40B4-BE49-F238E27FC236}">
                <a16:creationId xmlns:a16="http://schemas.microsoft.com/office/drawing/2014/main" xmlns="" id="{3A1D350A-D2AE-4707-F8B8-E191445542AC}"/>
              </a:ext>
            </a:extLst>
          </p:cNvPr>
          <p:cNvGrpSpPr/>
          <p:nvPr/>
        </p:nvGrpSpPr>
        <p:grpSpPr>
          <a:xfrm>
            <a:off x="749392" y="4916356"/>
            <a:ext cx="1993807" cy="1120059"/>
            <a:chOff x="749392" y="4916356"/>
            <a:chExt cx="1993807" cy="1120059"/>
          </a:xfrm>
        </p:grpSpPr>
        <p:sp>
          <p:nvSpPr>
            <p:cNvPr id="17" name="Right Arrow 16">
              <a:extLst>
                <a:ext uri="{FF2B5EF4-FFF2-40B4-BE49-F238E27FC236}">
                  <a16:creationId xmlns:a16="http://schemas.microsoft.com/office/drawing/2014/main" xmlns="" id="{011156D5-3EEF-7731-5BB3-7C7D4E164410}"/>
                </a:ext>
              </a:extLst>
            </p:cNvPr>
            <p:cNvSpPr/>
            <p:nvPr/>
          </p:nvSpPr>
          <p:spPr>
            <a:xfrm>
              <a:off x="807162" y="4916356"/>
              <a:ext cx="1936037" cy="7620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18" name="TextBox 17">
              <a:extLst>
                <a:ext uri="{FF2B5EF4-FFF2-40B4-BE49-F238E27FC236}">
                  <a16:creationId xmlns:a16="http://schemas.microsoft.com/office/drawing/2014/main" xmlns="" id="{9E1F8226-5585-4C58-2EEB-C34D9EFA5C7F}"/>
                </a:ext>
              </a:extLst>
            </p:cNvPr>
            <p:cNvSpPr txBox="1"/>
            <p:nvPr/>
          </p:nvSpPr>
          <p:spPr>
            <a:xfrm>
              <a:off x="749392" y="5667083"/>
              <a:ext cx="1973617" cy="369332"/>
            </a:xfrm>
            <a:prstGeom prst="rect">
              <a:avLst/>
            </a:prstGeom>
            <a:noFill/>
          </p:spPr>
          <p:txBody>
            <a:bodyPr wrap="none" rtlCol="0">
              <a:spAutoFit/>
            </a:bodyPr>
            <a:lstStyle/>
            <a:p>
              <a:r>
                <a:rPr lang="x-none" b="1" dirty="0">
                  <a:solidFill>
                    <a:schemeClr val="accent5">
                      <a:lumMod val="75000"/>
                    </a:schemeClr>
                  </a:solidFill>
                  <a:latin typeface="Times New Roman" panose="02020603050405020304" pitchFamily="18" charset="0"/>
                  <a:cs typeface="Times New Roman" panose="02020603050405020304" pitchFamily="18" charset="0"/>
                </a:rPr>
                <a:t>FUTURE STUDY</a:t>
              </a:r>
            </a:p>
          </p:txBody>
        </p:sp>
      </p:grpSp>
      <p:sp>
        <p:nvSpPr>
          <p:cNvPr id="24" name="TextBox 23">
            <a:extLst>
              <a:ext uri="{FF2B5EF4-FFF2-40B4-BE49-F238E27FC236}">
                <a16:creationId xmlns:a16="http://schemas.microsoft.com/office/drawing/2014/main" xmlns="" id="{73FBF50A-2428-64D9-F76A-8191641AC6E6}"/>
              </a:ext>
            </a:extLst>
          </p:cNvPr>
          <p:cNvSpPr txBox="1"/>
          <p:nvPr/>
        </p:nvSpPr>
        <p:spPr>
          <a:xfrm>
            <a:off x="2943111" y="4776829"/>
            <a:ext cx="8784694" cy="1200329"/>
          </a:xfrm>
          <a:prstGeom prst="rect">
            <a:avLst/>
          </a:prstGeom>
          <a:noFill/>
        </p:spPr>
        <p:txBody>
          <a:bodyPr wrap="square">
            <a:spAutoFit/>
          </a:bodyPr>
          <a:lstStyle/>
          <a:p>
            <a:r>
              <a:rPr lang="x-none" dirty="0">
                <a:latin typeface="Times New Roman" panose="02020603050405020304" pitchFamily="18" charset="0"/>
                <a:cs typeface="Times New Roman" panose="02020603050405020304" pitchFamily="18" charset="0"/>
              </a:rPr>
              <a:t>1) </a:t>
            </a:r>
            <a:r>
              <a:rPr lang="x-none" b="1" dirty="0">
                <a:latin typeface="Times New Roman" panose="02020603050405020304" pitchFamily="18" charset="0"/>
                <a:cs typeface="Times New Roman" panose="02020603050405020304" pitchFamily="18" charset="0"/>
              </a:rPr>
              <a:t>Additional analysis </a:t>
            </a:r>
            <a:r>
              <a:rPr lang="x-none" dirty="0">
                <a:latin typeface="Times New Roman" panose="02020603050405020304" pitchFamily="18" charset="0"/>
                <a:cs typeface="Times New Roman" panose="02020603050405020304" pitchFamily="18" charset="0"/>
              </a:rPr>
              <a:t>and comparison based on new data</a:t>
            </a:r>
          </a:p>
          <a:p>
            <a:endParaRPr lang="x-none" dirty="0">
              <a:latin typeface="Times New Roman" panose="02020603050405020304" pitchFamily="18" charset="0"/>
              <a:cs typeface="Times New Roman" panose="02020603050405020304" pitchFamily="18" charset="0"/>
            </a:endParaRPr>
          </a:p>
          <a:p>
            <a:r>
              <a:rPr lang="x-none" dirty="0">
                <a:latin typeface="Times New Roman" panose="02020603050405020304" pitchFamily="18" charset="0"/>
                <a:cs typeface="Times New Roman" panose="02020603050405020304" pitchFamily="18" charset="0"/>
              </a:rPr>
              <a:t>2) Model study and development for measuring the effect of ageing factors in the </a:t>
            </a:r>
            <a:r>
              <a:rPr lang="x-none" b="1" dirty="0">
                <a:latin typeface="Times New Roman" panose="02020603050405020304" pitchFamily="18" charset="0"/>
                <a:cs typeface="Times New Roman" panose="02020603050405020304" pitchFamily="18" charset="0"/>
              </a:rPr>
              <a:t>cancer prevalence model</a:t>
            </a:r>
            <a:endParaRPr lang="x-non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0572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heckerboard(across)">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xmlns="" id="{1C9D3691-2FB5-E311-3FB0-3A54922235FE}"/>
              </a:ext>
            </a:extLst>
          </p:cNvPr>
          <p:cNvSpPr txBox="1"/>
          <p:nvPr/>
        </p:nvSpPr>
        <p:spPr>
          <a:xfrm>
            <a:off x="4813437" y="3075057"/>
            <a:ext cx="2565126"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Thank you</a:t>
            </a:r>
            <a:endParaRPr lang="x-none" sz="40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7B9ACEBA-8B9E-D7A9-088D-34F2CF7BA65E}"/>
              </a:ext>
            </a:extLst>
          </p:cNvPr>
          <p:cNvSpPr txBox="1"/>
          <p:nvPr/>
        </p:nvSpPr>
        <p:spPr>
          <a:xfrm>
            <a:off x="5683034" y="3782943"/>
            <a:ext cx="896656" cy="400110"/>
          </a:xfrm>
          <a:prstGeom prst="rect">
            <a:avLst/>
          </a:prstGeom>
          <a:noFill/>
        </p:spPr>
        <p:txBody>
          <a:bodyPr wrap="none" rtlCol="0">
            <a:spAutoFit/>
          </a:bodyPr>
          <a:lstStyle/>
          <a:p>
            <a:r>
              <a:rPr lang="x-none" sz="2000" b="1" dirty="0">
                <a:latin typeface="Times New Roman" panose="02020603050405020304" pitchFamily="18" charset="0"/>
                <a:cs typeface="Times New Roman" panose="02020603050405020304" pitchFamily="18" charset="0"/>
              </a:rPr>
              <a:t>Q &amp; A</a:t>
            </a:r>
          </a:p>
        </p:txBody>
      </p:sp>
    </p:spTree>
    <p:extLst>
      <p:ext uri="{BB962C8B-B14F-4D97-AF65-F5344CB8AC3E}">
        <p14:creationId xmlns:p14="http://schemas.microsoft.com/office/powerpoint/2010/main" val="3621215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6C0FA27-9BBD-9928-178F-5D0F4659CAF4}"/>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43699" y="6522317"/>
            <a:ext cx="1229568"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Introduction</a:t>
            </a:r>
            <a:endParaRPr lang="x-none" sz="1500" b="1" dirty="0">
              <a:solidFill>
                <a:srgbClr val="0E318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4835"/>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495165"/>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516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5164"/>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xmlns="" id="{EFD8CFD2-FA57-DE0C-EB3F-95DB9CB74820}"/>
              </a:ext>
            </a:extLst>
          </p:cNvPr>
          <p:cNvSpPr txBox="1"/>
          <p:nvPr/>
        </p:nvSpPr>
        <p:spPr>
          <a:xfrm>
            <a:off x="2466329" y="122011"/>
            <a:ext cx="7498553"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Why focus on aging in cancer burden measurement?</a:t>
            </a:r>
            <a:endParaRPr lang="x-none" sz="2500" b="1" dirty="0">
              <a:solidFill>
                <a:schemeClr val="bg1"/>
              </a:solidFill>
            </a:endParaRPr>
          </a:p>
        </p:txBody>
      </p:sp>
      <p:pic>
        <p:nvPicPr>
          <p:cNvPr id="16" name="Picture 15" descr="Logo&#10;&#10;Description automatically generated">
            <a:extLst>
              <a:ext uri="{FF2B5EF4-FFF2-40B4-BE49-F238E27FC236}">
                <a16:creationId xmlns:a16="http://schemas.microsoft.com/office/drawing/2014/main" xmlns="" id="{4B736497-7F72-9E85-E834-FE2AABBA5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pic>
        <p:nvPicPr>
          <p:cNvPr id="19" name="Picture 18" descr="A picture containing text, screenshot, font, line&#10;&#10;Description automatically generated">
            <a:extLst>
              <a:ext uri="{FF2B5EF4-FFF2-40B4-BE49-F238E27FC236}">
                <a16:creationId xmlns:a16="http://schemas.microsoft.com/office/drawing/2014/main" xmlns="" id="{9C101F73-2641-83E7-5E7F-0DDE5CA1F7B1}"/>
              </a:ext>
            </a:extLst>
          </p:cNvPr>
          <p:cNvPicPr>
            <a:picLocks noChangeAspect="1"/>
          </p:cNvPicPr>
          <p:nvPr/>
        </p:nvPicPr>
        <p:blipFill>
          <a:blip r:embed="rId4"/>
          <a:stretch>
            <a:fillRect/>
          </a:stretch>
        </p:blipFill>
        <p:spPr>
          <a:xfrm>
            <a:off x="6096000" y="943155"/>
            <a:ext cx="5473395" cy="2311120"/>
          </a:xfrm>
          <a:prstGeom prst="rect">
            <a:avLst/>
          </a:prstGeom>
        </p:spPr>
      </p:pic>
      <p:sp>
        <p:nvSpPr>
          <p:cNvPr id="21" name="TextBox 20">
            <a:extLst>
              <a:ext uri="{FF2B5EF4-FFF2-40B4-BE49-F238E27FC236}">
                <a16:creationId xmlns:a16="http://schemas.microsoft.com/office/drawing/2014/main" xmlns="" id="{D735C18A-17F9-9C4A-BD58-8A681E54EAF0}"/>
              </a:ext>
            </a:extLst>
          </p:cNvPr>
          <p:cNvSpPr txBox="1"/>
          <p:nvPr/>
        </p:nvSpPr>
        <p:spPr>
          <a:xfrm>
            <a:off x="3573439" y="1645745"/>
            <a:ext cx="1877247" cy="830997"/>
          </a:xfrm>
          <a:prstGeom prst="rect">
            <a:avLst/>
          </a:prstGeom>
          <a:noFill/>
        </p:spPr>
        <p:txBody>
          <a:bodyPr wrap="square" rtlCol="0">
            <a:spAutoFit/>
          </a:bodyPr>
          <a:lstStyle/>
          <a:p>
            <a:pPr algn="ctr"/>
            <a:r>
              <a:rPr lang="en-GB" sz="1200" b="1" i="0" u="none" strike="noStrike" dirty="0">
                <a:solidFill>
                  <a:srgbClr val="222222"/>
                </a:solidFill>
                <a:effectLst/>
                <a:latin typeface="Times New Roman" panose="02020603050405020304" pitchFamily="18" charset="0"/>
                <a:cs typeface="Times New Roman" panose="02020603050405020304" pitchFamily="18" charset="0"/>
              </a:rPr>
              <a:t>The importance of aging in cancer research. </a:t>
            </a:r>
          </a:p>
          <a:p>
            <a:pPr algn="ctr"/>
            <a:r>
              <a:rPr lang="en-GB" sz="1200" b="1" i="1" u="none" strike="noStrike" dirty="0">
                <a:solidFill>
                  <a:srgbClr val="222222"/>
                </a:solidFill>
                <a:effectLst/>
                <a:latin typeface="Times New Roman" panose="02020603050405020304" pitchFamily="18" charset="0"/>
                <a:cs typeface="Times New Roman" panose="02020603050405020304" pitchFamily="18" charset="0"/>
              </a:rPr>
              <a:t>Nat Aging</a:t>
            </a:r>
            <a:r>
              <a:rPr lang="en-GB" sz="1200" b="1" i="0" u="none" strike="noStrike" dirty="0">
                <a:solidFill>
                  <a:srgbClr val="222222"/>
                </a:solidFill>
                <a:effectLst/>
                <a:latin typeface="Times New Roman" panose="02020603050405020304" pitchFamily="18" charset="0"/>
                <a:cs typeface="Times New Roman" panose="02020603050405020304" pitchFamily="18" charset="0"/>
              </a:rPr>
              <a:t> 2, 365–366 (2022)</a:t>
            </a:r>
          </a:p>
        </p:txBody>
      </p:sp>
      <p:pic>
        <p:nvPicPr>
          <p:cNvPr id="22" name="Picture 21" descr="Diagram&#10;&#10;Description automatically generated">
            <a:extLst>
              <a:ext uri="{FF2B5EF4-FFF2-40B4-BE49-F238E27FC236}">
                <a16:creationId xmlns:a16="http://schemas.microsoft.com/office/drawing/2014/main" xmlns="" id="{D5EC90F0-5663-6C29-2FD2-7D4BAE9CE7C4}"/>
              </a:ext>
            </a:extLst>
          </p:cNvPr>
          <p:cNvPicPr>
            <a:picLocks noChangeAspect="1"/>
          </p:cNvPicPr>
          <p:nvPr/>
        </p:nvPicPr>
        <p:blipFill>
          <a:blip r:embed="rId5"/>
          <a:stretch>
            <a:fillRect/>
          </a:stretch>
        </p:blipFill>
        <p:spPr>
          <a:xfrm>
            <a:off x="708969" y="867670"/>
            <a:ext cx="2760649" cy="2387148"/>
          </a:xfrm>
          <a:prstGeom prst="rect">
            <a:avLst/>
          </a:prstGeom>
        </p:spPr>
      </p:pic>
      <p:graphicFrame>
        <p:nvGraphicFramePr>
          <p:cNvPr id="24" name="Chart 23">
            <a:extLst>
              <a:ext uri="{FF2B5EF4-FFF2-40B4-BE49-F238E27FC236}">
                <a16:creationId xmlns:a16="http://schemas.microsoft.com/office/drawing/2014/main" xmlns="" id="{110123C9-C9E7-48BA-749B-0BF2F35A7681}"/>
              </a:ext>
            </a:extLst>
          </p:cNvPr>
          <p:cNvGraphicFramePr>
            <a:graphicFrameLocks/>
          </p:cNvGraphicFramePr>
          <p:nvPr>
            <p:extLst>
              <p:ext uri="{D42A27DB-BD31-4B8C-83A1-F6EECF244321}">
                <p14:modId xmlns:p14="http://schemas.microsoft.com/office/powerpoint/2010/main" val="337504030"/>
              </p:ext>
            </p:extLst>
          </p:nvPr>
        </p:nvGraphicFramePr>
        <p:xfrm>
          <a:off x="208736" y="3528984"/>
          <a:ext cx="5241950" cy="2360388"/>
        </p:xfrm>
        <a:graphic>
          <a:graphicData uri="http://schemas.openxmlformats.org/drawingml/2006/chart">
            <c:chart xmlns:c="http://schemas.openxmlformats.org/drawingml/2006/chart" xmlns:r="http://schemas.openxmlformats.org/officeDocument/2006/relationships" r:id="rId6"/>
          </a:graphicData>
        </a:graphic>
      </p:graphicFrame>
      <p:pic>
        <p:nvPicPr>
          <p:cNvPr id="25" name="Picture 24" descr="Chart, bar chart&#10;&#10;Description automatically generated">
            <a:extLst>
              <a:ext uri="{FF2B5EF4-FFF2-40B4-BE49-F238E27FC236}">
                <a16:creationId xmlns:a16="http://schemas.microsoft.com/office/drawing/2014/main" xmlns="" id="{2CAE4DDB-4BC1-BCE8-34A0-6EE82D3DDFA2}"/>
              </a:ext>
            </a:extLst>
          </p:cNvPr>
          <p:cNvPicPr>
            <a:picLocks noChangeAspect="1"/>
          </p:cNvPicPr>
          <p:nvPr/>
        </p:nvPicPr>
        <p:blipFill>
          <a:blip r:embed="rId7"/>
          <a:stretch>
            <a:fillRect/>
          </a:stretch>
        </p:blipFill>
        <p:spPr>
          <a:xfrm>
            <a:off x="5889502" y="3369080"/>
            <a:ext cx="2760649" cy="2532060"/>
          </a:xfrm>
          <a:prstGeom prst="rect">
            <a:avLst/>
          </a:prstGeom>
        </p:spPr>
      </p:pic>
      <p:pic>
        <p:nvPicPr>
          <p:cNvPr id="27" name="Picture 26" descr="Chart, bar chart&#10;&#10;Description automatically generated">
            <a:extLst>
              <a:ext uri="{FF2B5EF4-FFF2-40B4-BE49-F238E27FC236}">
                <a16:creationId xmlns:a16="http://schemas.microsoft.com/office/drawing/2014/main" xmlns="" id="{7C6C3E55-9C0F-9CAC-D87E-825C75E6486D}"/>
              </a:ext>
            </a:extLst>
          </p:cNvPr>
          <p:cNvPicPr>
            <a:picLocks noChangeAspect="1"/>
          </p:cNvPicPr>
          <p:nvPr/>
        </p:nvPicPr>
        <p:blipFill>
          <a:blip r:embed="rId8"/>
          <a:stretch>
            <a:fillRect/>
          </a:stretch>
        </p:blipFill>
        <p:spPr>
          <a:xfrm>
            <a:off x="8753972" y="3369080"/>
            <a:ext cx="2754187" cy="2540961"/>
          </a:xfrm>
          <a:prstGeom prst="rect">
            <a:avLst/>
          </a:prstGeom>
        </p:spPr>
      </p:pic>
      <p:sp>
        <p:nvSpPr>
          <p:cNvPr id="28" name="Rectangle 27">
            <a:extLst>
              <a:ext uri="{FF2B5EF4-FFF2-40B4-BE49-F238E27FC236}">
                <a16:creationId xmlns:a16="http://schemas.microsoft.com/office/drawing/2014/main" xmlns="" id="{188CE936-B7C4-89D1-C99D-6903354B3F38}"/>
              </a:ext>
            </a:extLst>
          </p:cNvPr>
          <p:cNvSpPr/>
          <p:nvPr/>
        </p:nvSpPr>
        <p:spPr>
          <a:xfrm>
            <a:off x="6545892" y="3565979"/>
            <a:ext cx="1537878" cy="881233"/>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0" name="Rectangle 29">
            <a:extLst>
              <a:ext uri="{FF2B5EF4-FFF2-40B4-BE49-F238E27FC236}">
                <a16:creationId xmlns:a16="http://schemas.microsoft.com/office/drawing/2014/main" xmlns="" id="{E9B35FE6-F093-DEA3-348E-5D7D3A52CE07}"/>
              </a:ext>
            </a:extLst>
          </p:cNvPr>
          <p:cNvSpPr/>
          <p:nvPr/>
        </p:nvSpPr>
        <p:spPr>
          <a:xfrm>
            <a:off x="9494735" y="3584017"/>
            <a:ext cx="1537878" cy="881233"/>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1" name="Right Arrow 30">
            <a:extLst>
              <a:ext uri="{FF2B5EF4-FFF2-40B4-BE49-F238E27FC236}">
                <a16:creationId xmlns:a16="http://schemas.microsoft.com/office/drawing/2014/main" xmlns="" id="{EFC0D900-38D6-7EF0-CB87-B3105B43857D}"/>
              </a:ext>
            </a:extLst>
          </p:cNvPr>
          <p:cNvSpPr/>
          <p:nvPr/>
        </p:nvSpPr>
        <p:spPr>
          <a:xfrm>
            <a:off x="8673000" y="3835716"/>
            <a:ext cx="369039" cy="261062"/>
          </a:xfrm>
          <a:prstGeom prst="rightArrow">
            <a:avLst/>
          </a:prstGeom>
          <a:solidFill>
            <a:srgbClr val="C0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2" name="TextBox 31">
            <a:extLst>
              <a:ext uri="{FF2B5EF4-FFF2-40B4-BE49-F238E27FC236}">
                <a16:creationId xmlns:a16="http://schemas.microsoft.com/office/drawing/2014/main" xmlns="" id="{F2E1D4DC-7062-4DB5-2340-E677259ECF8C}"/>
              </a:ext>
            </a:extLst>
          </p:cNvPr>
          <p:cNvSpPr txBox="1"/>
          <p:nvPr/>
        </p:nvSpPr>
        <p:spPr>
          <a:xfrm>
            <a:off x="6518298" y="5238137"/>
            <a:ext cx="4743870" cy="292388"/>
          </a:xfrm>
          <a:prstGeom prst="rect">
            <a:avLst/>
          </a:prstGeom>
          <a:solidFill>
            <a:schemeClr val="bg1"/>
          </a:solidFill>
        </p:spPr>
        <p:txBody>
          <a:bodyPr wrap="square" rtlCol="0">
            <a:spAutoFit/>
          </a:bodyPr>
          <a:lstStyle/>
          <a:p>
            <a:pPr algn="ctr"/>
            <a:r>
              <a:rPr lang="en-GB" sz="1300" b="1" i="0" u="none" strike="noStrike" dirty="0">
                <a:solidFill>
                  <a:srgbClr val="222222"/>
                </a:solidFill>
                <a:effectLst/>
                <a:latin typeface="Times New Roman" panose="02020603050405020304" pitchFamily="18" charset="0"/>
                <a:cs typeface="Times New Roman" panose="02020603050405020304" pitchFamily="18" charset="0"/>
              </a:rPr>
              <a:t>Changing demographics in South Korea 2019 to 2040 </a:t>
            </a:r>
          </a:p>
        </p:txBody>
      </p:sp>
      <p:sp>
        <p:nvSpPr>
          <p:cNvPr id="41" name="Rectangle 40">
            <a:extLst>
              <a:ext uri="{FF2B5EF4-FFF2-40B4-BE49-F238E27FC236}">
                <a16:creationId xmlns:a16="http://schemas.microsoft.com/office/drawing/2014/main" xmlns="" id="{40CE64F1-2C47-76FE-8070-2682D373D2B5}"/>
              </a:ext>
            </a:extLst>
          </p:cNvPr>
          <p:cNvSpPr/>
          <p:nvPr/>
        </p:nvSpPr>
        <p:spPr>
          <a:xfrm>
            <a:off x="5912351" y="3321202"/>
            <a:ext cx="5683241" cy="261172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Tree>
    <p:extLst>
      <p:ext uri="{BB962C8B-B14F-4D97-AF65-F5344CB8AC3E}">
        <p14:creationId xmlns:p14="http://schemas.microsoft.com/office/powerpoint/2010/main" val="29597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D8B5FB27-1017-5080-5C10-92B88405D9B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43699" y="6522317"/>
            <a:ext cx="1229568"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Introduction</a:t>
            </a:r>
            <a:endParaRPr lang="x-none" sz="1500" b="1" dirty="0">
              <a:solidFill>
                <a:srgbClr val="0E318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4835"/>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495165"/>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516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5164"/>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pic>
        <p:nvPicPr>
          <p:cNvPr id="16" name="Picture 15" descr="A picture containing shape&#10;&#10;Description automatically generated">
            <a:extLst>
              <a:ext uri="{FF2B5EF4-FFF2-40B4-BE49-F238E27FC236}">
                <a16:creationId xmlns:a16="http://schemas.microsoft.com/office/drawing/2014/main" xmlns="" id="{43D19402-A938-C7A0-12DC-929427457C9B}"/>
              </a:ext>
            </a:extLst>
          </p:cNvPr>
          <p:cNvPicPr>
            <a:picLocks noChangeAspect="1"/>
          </p:cNvPicPr>
          <p:nvPr/>
        </p:nvPicPr>
        <p:blipFill>
          <a:blip r:embed="rId3"/>
          <a:stretch>
            <a:fillRect/>
          </a:stretch>
        </p:blipFill>
        <p:spPr>
          <a:xfrm>
            <a:off x="191852" y="1872332"/>
            <a:ext cx="1985582" cy="1834632"/>
          </a:xfrm>
          <a:prstGeom prst="rect">
            <a:avLst/>
          </a:prstGeom>
        </p:spPr>
      </p:pic>
      <p:sp>
        <p:nvSpPr>
          <p:cNvPr id="18" name="TextBox 17">
            <a:extLst>
              <a:ext uri="{FF2B5EF4-FFF2-40B4-BE49-F238E27FC236}">
                <a16:creationId xmlns:a16="http://schemas.microsoft.com/office/drawing/2014/main" xmlns="" id="{851FF58E-AC72-2E72-FA78-7C9AFE2FDCDB}"/>
              </a:ext>
            </a:extLst>
          </p:cNvPr>
          <p:cNvSpPr txBox="1"/>
          <p:nvPr/>
        </p:nvSpPr>
        <p:spPr>
          <a:xfrm>
            <a:off x="752205" y="3635963"/>
            <a:ext cx="1001556" cy="1754326"/>
          </a:xfrm>
          <a:prstGeom prst="rect">
            <a:avLst/>
          </a:prstGeom>
          <a:noFill/>
          <a:ln>
            <a:noFill/>
          </a:ln>
        </p:spPr>
        <p:txBody>
          <a:bodyPr wrap="none" rtlCol="0">
            <a:spAutoFit/>
          </a:bodyPr>
          <a:lstStyle/>
          <a:p>
            <a:r>
              <a:rPr lang="x-none" dirty="0">
                <a:latin typeface="Times New Roman" panose="02020603050405020304" pitchFamily="18" charset="0"/>
                <a:cs typeface="Times New Roman" panose="02020603050405020304" pitchFamily="18" charset="0"/>
              </a:rPr>
              <a:t>Stomach</a:t>
            </a:r>
          </a:p>
          <a:p>
            <a:r>
              <a:rPr lang="x-none" dirty="0">
                <a:latin typeface="Times New Roman" panose="02020603050405020304" pitchFamily="18" charset="0"/>
                <a:cs typeface="Times New Roman" panose="02020603050405020304" pitchFamily="18" charset="0"/>
              </a:rPr>
              <a:t>Liver</a:t>
            </a:r>
          </a:p>
          <a:p>
            <a:r>
              <a:rPr lang="x-none" dirty="0">
                <a:latin typeface="Times New Roman" panose="02020603050405020304" pitchFamily="18" charset="0"/>
                <a:cs typeface="Times New Roman" panose="02020603050405020304" pitchFamily="18" charset="0"/>
              </a:rPr>
              <a:t>Lung</a:t>
            </a:r>
          </a:p>
          <a:p>
            <a:r>
              <a:rPr lang="x-none" dirty="0">
                <a:latin typeface="Times New Roman" panose="02020603050405020304" pitchFamily="18" charset="0"/>
                <a:cs typeface="Times New Roman" panose="02020603050405020304" pitchFamily="18" charset="0"/>
              </a:rPr>
              <a:t>.</a:t>
            </a:r>
          </a:p>
          <a:p>
            <a:r>
              <a:rPr lang="x-none" dirty="0">
                <a:latin typeface="Times New Roman" panose="02020603050405020304" pitchFamily="18" charset="0"/>
                <a:cs typeface="Times New Roman" panose="02020603050405020304" pitchFamily="18" charset="0"/>
              </a:rPr>
              <a:t>.</a:t>
            </a:r>
          </a:p>
          <a:p>
            <a:r>
              <a:rPr lang="x-none" dirty="0">
                <a:latin typeface="Times New Roman" panose="02020603050405020304" pitchFamily="18" charset="0"/>
                <a:cs typeface="Times New Roman" panose="02020603050405020304" pitchFamily="18" charset="0"/>
              </a:rPr>
              <a:t>.</a:t>
            </a:r>
          </a:p>
        </p:txBody>
      </p:sp>
      <p:sp>
        <p:nvSpPr>
          <p:cNvPr id="21" name="Rectangle 20">
            <a:extLst>
              <a:ext uri="{FF2B5EF4-FFF2-40B4-BE49-F238E27FC236}">
                <a16:creationId xmlns:a16="http://schemas.microsoft.com/office/drawing/2014/main" xmlns="" id="{BAC643BF-12AE-5C93-C79D-BF98C20C327D}"/>
              </a:ext>
            </a:extLst>
          </p:cNvPr>
          <p:cNvSpPr/>
          <p:nvPr/>
        </p:nvSpPr>
        <p:spPr>
          <a:xfrm>
            <a:off x="2992826" y="2466169"/>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GLM…</a:t>
            </a:r>
            <a:endParaRPr lang="x-none" dirty="0">
              <a:solidFill>
                <a:schemeClr val="tx1"/>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xmlns="" id="{D26054B2-CAC3-627C-79AB-E847CBCF2A47}"/>
              </a:ext>
            </a:extLst>
          </p:cNvPr>
          <p:cNvSpPr/>
          <p:nvPr/>
        </p:nvSpPr>
        <p:spPr>
          <a:xfrm>
            <a:off x="2992826" y="3172755"/>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1"/>
                </a:solidFill>
                <a:latin typeface="Times New Roman" panose="02020603050405020304" pitchFamily="18" charset="0"/>
                <a:cs typeface="Times New Roman" panose="02020603050405020304" pitchFamily="18" charset="0"/>
              </a:rPr>
              <a:t>GAM…</a:t>
            </a:r>
          </a:p>
        </p:txBody>
      </p:sp>
      <p:sp>
        <p:nvSpPr>
          <p:cNvPr id="23" name="Rectangle 22">
            <a:extLst>
              <a:ext uri="{FF2B5EF4-FFF2-40B4-BE49-F238E27FC236}">
                <a16:creationId xmlns:a16="http://schemas.microsoft.com/office/drawing/2014/main" xmlns="" id="{6A00FDBF-A864-C09B-5052-885EDE80B6EF}"/>
              </a:ext>
            </a:extLst>
          </p:cNvPr>
          <p:cNvSpPr/>
          <p:nvPr/>
        </p:nvSpPr>
        <p:spPr>
          <a:xfrm>
            <a:off x="2992826" y="3879341"/>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1"/>
                </a:solidFill>
                <a:latin typeface="Times New Roman" panose="02020603050405020304" pitchFamily="18" charset="0"/>
                <a:cs typeface="Times New Roman" panose="02020603050405020304" pitchFamily="18" charset="0"/>
              </a:rPr>
              <a:t>Time Series…</a:t>
            </a:r>
          </a:p>
        </p:txBody>
      </p:sp>
      <p:sp>
        <p:nvSpPr>
          <p:cNvPr id="24" name="Rectangle 23">
            <a:extLst>
              <a:ext uri="{FF2B5EF4-FFF2-40B4-BE49-F238E27FC236}">
                <a16:creationId xmlns:a16="http://schemas.microsoft.com/office/drawing/2014/main" xmlns="" id="{B3504151-B495-1D0C-31EB-F8360ADDCDED}"/>
              </a:ext>
            </a:extLst>
          </p:cNvPr>
          <p:cNvSpPr/>
          <p:nvPr/>
        </p:nvSpPr>
        <p:spPr>
          <a:xfrm>
            <a:off x="2992826" y="4574510"/>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1"/>
                </a:solidFill>
                <a:latin typeface="Times New Roman" panose="02020603050405020304" pitchFamily="18" charset="0"/>
                <a:cs typeface="Times New Roman" panose="02020603050405020304" pitchFamily="18" charset="0"/>
              </a:rPr>
              <a:t>JP…</a:t>
            </a:r>
          </a:p>
        </p:txBody>
      </p:sp>
      <p:cxnSp>
        <p:nvCxnSpPr>
          <p:cNvPr id="28" name="Straight Connector 27">
            <a:extLst>
              <a:ext uri="{FF2B5EF4-FFF2-40B4-BE49-F238E27FC236}">
                <a16:creationId xmlns:a16="http://schemas.microsoft.com/office/drawing/2014/main" xmlns="" id="{5DC92E0A-156D-E84C-5D82-8891F979D0BB}"/>
              </a:ext>
            </a:extLst>
          </p:cNvPr>
          <p:cNvCxnSpPr>
            <a:endCxn id="21" idx="1"/>
          </p:cNvCxnSpPr>
          <p:nvPr/>
        </p:nvCxnSpPr>
        <p:spPr>
          <a:xfrm flipV="1">
            <a:off x="1708244" y="2683618"/>
            <a:ext cx="1284582" cy="1195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xmlns="" id="{D0C2301C-20F3-CABF-27BF-20C5DF9AE41A}"/>
              </a:ext>
            </a:extLst>
          </p:cNvPr>
          <p:cNvCxnSpPr>
            <a:endCxn id="24" idx="1"/>
          </p:cNvCxnSpPr>
          <p:nvPr/>
        </p:nvCxnSpPr>
        <p:spPr>
          <a:xfrm>
            <a:off x="1708244" y="3879341"/>
            <a:ext cx="1284582" cy="912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B92F54CA-CB54-A02D-B6E1-D5F747723492}"/>
              </a:ext>
            </a:extLst>
          </p:cNvPr>
          <p:cNvCxnSpPr>
            <a:endCxn id="22" idx="1"/>
          </p:cNvCxnSpPr>
          <p:nvPr/>
        </p:nvCxnSpPr>
        <p:spPr>
          <a:xfrm flipV="1">
            <a:off x="1708244" y="3390204"/>
            <a:ext cx="1284582" cy="477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449F09F7-3ACA-385D-3FBB-190B1C454231}"/>
              </a:ext>
            </a:extLst>
          </p:cNvPr>
          <p:cNvCxnSpPr>
            <a:endCxn id="23" idx="1"/>
          </p:cNvCxnSpPr>
          <p:nvPr/>
        </p:nvCxnSpPr>
        <p:spPr>
          <a:xfrm>
            <a:off x="1708244" y="3887045"/>
            <a:ext cx="1284582" cy="209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xmlns="" id="{753069B4-9030-BCFA-EDEB-6575717906E8}"/>
              </a:ext>
            </a:extLst>
          </p:cNvPr>
          <p:cNvCxnSpPr>
            <a:cxnSpLocks/>
            <a:endCxn id="22" idx="1"/>
          </p:cNvCxnSpPr>
          <p:nvPr/>
        </p:nvCxnSpPr>
        <p:spPr>
          <a:xfrm flipV="1">
            <a:off x="1675339" y="3390204"/>
            <a:ext cx="1317487" cy="698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14452EEA-7875-70BD-F0CC-4E7CCAB6C38E}"/>
              </a:ext>
            </a:extLst>
          </p:cNvPr>
          <p:cNvCxnSpPr>
            <a:endCxn id="23" idx="1"/>
          </p:cNvCxnSpPr>
          <p:nvPr/>
        </p:nvCxnSpPr>
        <p:spPr>
          <a:xfrm flipV="1">
            <a:off x="1642433" y="4096790"/>
            <a:ext cx="1350393" cy="7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03CE86B1-6E09-732F-A13E-6B78671BFD98}"/>
              </a:ext>
            </a:extLst>
          </p:cNvPr>
          <p:cNvCxnSpPr>
            <a:endCxn id="24" idx="1"/>
          </p:cNvCxnSpPr>
          <p:nvPr/>
        </p:nvCxnSpPr>
        <p:spPr>
          <a:xfrm>
            <a:off x="1675339" y="4102932"/>
            <a:ext cx="1317487" cy="689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466FD5F7-52F0-78FD-D7E6-8CB09D4B58B0}"/>
              </a:ext>
            </a:extLst>
          </p:cNvPr>
          <p:cNvCxnSpPr>
            <a:cxnSpLocks/>
            <a:endCxn id="21" idx="1"/>
          </p:cNvCxnSpPr>
          <p:nvPr/>
        </p:nvCxnSpPr>
        <p:spPr>
          <a:xfrm flipV="1">
            <a:off x="1675339" y="2683618"/>
            <a:ext cx="1317487" cy="1619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10831A8C-591C-39AF-E884-C1FB59B1A565}"/>
              </a:ext>
            </a:extLst>
          </p:cNvPr>
          <p:cNvCxnSpPr>
            <a:endCxn id="22" idx="1"/>
          </p:cNvCxnSpPr>
          <p:nvPr/>
        </p:nvCxnSpPr>
        <p:spPr>
          <a:xfrm flipV="1">
            <a:off x="1625706" y="3390204"/>
            <a:ext cx="1367120" cy="936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xmlns="" id="{DC326135-E2A1-9EC5-553A-1FFE7F6C1ABF}"/>
              </a:ext>
            </a:extLst>
          </p:cNvPr>
          <p:cNvCxnSpPr>
            <a:endCxn id="23" idx="1"/>
          </p:cNvCxnSpPr>
          <p:nvPr/>
        </p:nvCxnSpPr>
        <p:spPr>
          <a:xfrm flipV="1">
            <a:off x="1642433" y="4096790"/>
            <a:ext cx="1350393" cy="2399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DC6C237B-3D9F-C6E7-DD7A-B46124F1264F}"/>
              </a:ext>
            </a:extLst>
          </p:cNvPr>
          <p:cNvCxnSpPr>
            <a:endCxn id="24" idx="1"/>
          </p:cNvCxnSpPr>
          <p:nvPr/>
        </p:nvCxnSpPr>
        <p:spPr>
          <a:xfrm>
            <a:off x="1642433" y="4330127"/>
            <a:ext cx="1350393" cy="461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E97183F1-35F9-1653-3550-3149D5ECAB83}"/>
              </a:ext>
            </a:extLst>
          </p:cNvPr>
          <p:cNvCxnSpPr>
            <a:cxnSpLocks/>
            <a:stCxn id="21" idx="3"/>
            <a:endCxn id="51" idx="1"/>
          </p:cNvCxnSpPr>
          <p:nvPr/>
        </p:nvCxnSpPr>
        <p:spPr>
          <a:xfrm>
            <a:off x="4901678" y="2683618"/>
            <a:ext cx="806579" cy="1023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2325E959-AD3E-8362-F93E-C83EF8582994}"/>
              </a:ext>
            </a:extLst>
          </p:cNvPr>
          <p:cNvCxnSpPr>
            <a:cxnSpLocks/>
            <a:stCxn id="22" idx="3"/>
            <a:endCxn id="51" idx="1"/>
          </p:cNvCxnSpPr>
          <p:nvPr/>
        </p:nvCxnSpPr>
        <p:spPr>
          <a:xfrm>
            <a:off x="4901678" y="3390204"/>
            <a:ext cx="806579" cy="316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xmlns="" id="{B5892375-85B4-AD07-9BED-A753CF5DDB07}"/>
              </a:ext>
            </a:extLst>
          </p:cNvPr>
          <p:cNvCxnSpPr>
            <a:cxnSpLocks/>
            <a:stCxn id="23" idx="3"/>
            <a:endCxn id="51" idx="1"/>
          </p:cNvCxnSpPr>
          <p:nvPr/>
        </p:nvCxnSpPr>
        <p:spPr>
          <a:xfrm flipV="1">
            <a:off x="4901678" y="3706964"/>
            <a:ext cx="806579" cy="389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xmlns="" id="{2649CD94-99FF-59CD-1CFF-E4672FD9FDF5}"/>
              </a:ext>
            </a:extLst>
          </p:cNvPr>
          <p:cNvSpPr txBox="1"/>
          <p:nvPr/>
        </p:nvSpPr>
        <p:spPr>
          <a:xfrm>
            <a:off x="2466329" y="122011"/>
            <a:ext cx="7498553"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How to estimate in cancer burden?</a:t>
            </a:r>
            <a:endParaRPr lang="x-none" sz="2500" b="1" dirty="0">
              <a:solidFill>
                <a:schemeClr val="bg1"/>
              </a:solidFill>
            </a:endParaRPr>
          </a:p>
        </p:txBody>
      </p:sp>
      <p:cxnSp>
        <p:nvCxnSpPr>
          <p:cNvPr id="60" name="Straight Connector 59">
            <a:extLst>
              <a:ext uri="{FF2B5EF4-FFF2-40B4-BE49-F238E27FC236}">
                <a16:creationId xmlns:a16="http://schemas.microsoft.com/office/drawing/2014/main" xmlns="" id="{2362E251-835F-EA30-E1B0-29A4BF074853}"/>
              </a:ext>
            </a:extLst>
          </p:cNvPr>
          <p:cNvCxnSpPr>
            <a:cxnSpLocks/>
            <a:stCxn id="24" idx="3"/>
            <a:endCxn id="51" idx="1"/>
          </p:cNvCxnSpPr>
          <p:nvPr/>
        </p:nvCxnSpPr>
        <p:spPr>
          <a:xfrm flipV="1">
            <a:off x="4901678" y="3706964"/>
            <a:ext cx="806579" cy="1084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xmlns="" id="{B3E6D71D-5374-4FE2-C846-A60243499C17}"/>
              </a:ext>
            </a:extLst>
          </p:cNvPr>
          <p:cNvSpPr/>
          <p:nvPr/>
        </p:nvSpPr>
        <p:spPr>
          <a:xfrm>
            <a:off x="5708257" y="3456061"/>
            <a:ext cx="2203566" cy="5018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dirty="0">
                <a:solidFill>
                  <a:schemeClr val="tx1"/>
                </a:solidFill>
                <a:latin typeface="Times New Roman" panose="02020603050405020304" pitchFamily="18" charset="0"/>
                <a:cs typeface="Times New Roman" panose="02020603050405020304" pitchFamily="18" charset="0"/>
              </a:rPr>
              <a:t>Projection estimates </a:t>
            </a:r>
          </a:p>
        </p:txBody>
      </p:sp>
      <p:sp>
        <p:nvSpPr>
          <p:cNvPr id="19" name="TextBox 18">
            <a:extLst>
              <a:ext uri="{FF2B5EF4-FFF2-40B4-BE49-F238E27FC236}">
                <a16:creationId xmlns:a16="http://schemas.microsoft.com/office/drawing/2014/main" xmlns="" id="{A05B060B-0CE2-5A62-96EB-1EAF07EC3950}"/>
              </a:ext>
            </a:extLst>
          </p:cNvPr>
          <p:cNvSpPr txBox="1"/>
          <p:nvPr/>
        </p:nvSpPr>
        <p:spPr>
          <a:xfrm>
            <a:off x="4538500" y="1087929"/>
            <a:ext cx="321145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The scope of previous research</a:t>
            </a:r>
            <a:endParaRPr lang="x-none" b="1" dirty="0">
              <a:latin typeface="Times New Roman" panose="02020603050405020304" pitchFamily="18" charset="0"/>
              <a:cs typeface="Times New Roman" panose="02020603050405020304" pitchFamily="18" charset="0"/>
            </a:endParaRPr>
          </a:p>
        </p:txBody>
      </p:sp>
      <p:pic>
        <p:nvPicPr>
          <p:cNvPr id="48" name="Picture 47" descr="Logo&#10;&#10;Description automatically generated">
            <a:extLst>
              <a:ext uri="{FF2B5EF4-FFF2-40B4-BE49-F238E27FC236}">
                <a16:creationId xmlns:a16="http://schemas.microsoft.com/office/drawing/2014/main" xmlns="" id="{EE926B7D-2041-8478-BF8D-1DD2AE9D1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grpSp>
        <p:nvGrpSpPr>
          <p:cNvPr id="27" name="Group 26">
            <a:extLst>
              <a:ext uri="{FF2B5EF4-FFF2-40B4-BE49-F238E27FC236}">
                <a16:creationId xmlns:a16="http://schemas.microsoft.com/office/drawing/2014/main" xmlns="" id="{F55CE910-3EF1-7A18-2ADD-2718BB3AF5BC}"/>
              </a:ext>
            </a:extLst>
          </p:cNvPr>
          <p:cNvGrpSpPr/>
          <p:nvPr/>
        </p:nvGrpSpPr>
        <p:grpSpPr>
          <a:xfrm>
            <a:off x="8046447" y="2253122"/>
            <a:ext cx="3376260" cy="3004467"/>
            <a:chOff x="8046447" y="2253122"/>
            <a:chExt cx="3376260" cy="3004467"/>
          </a:xfrm>
        </p:grpSpPr>
        <p:sp>
          <p:nvSpPr>
            <p:cNvPr id="17" name="Rectangle 16">
              <a:extLst>
                <a:ext uri="{FF2B5EF4-FFF2-40B4-BE49-F238E27FC236}">
                  <a16:creationId xmlns:a16="http://schemas.microsoft.com/office/drawing/2014/main" xmlns="" id="{C2D8E147-159F-44F8-A1E2-247971BFAA3F}"/>
                </a:ext>
              </a:extLst>
            </p:cNvPr>
            <p:cNvSpPr/>
            <p:nvPr/>
          </p:nvSpPr>
          <p:spPr>
            <a:xfrm>
              <a:off x="8664081" y="2253122"/>
              <a:ext cx="2758626" cy="3004467"/>
            </a:xfrm>
            <a:prstGeom prst="rect">
              <a:avLst/>
            </a:prstGeom>
            <a:solidFill>
              <a:schemeClr val="bg1"/>
            </a:solidFill>
            <a:ln w="1905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x-none" dirty="0">
                  <a:solidFill>
                    <a:schemeClr val="tx1"/>
                  </a:solidFill>
                </a:rPr>
                <a:t>Cancer future incidence and Mortality case or rate</a:t>
              </a:r>
            </a:p>
            <a:p>
              <a:pPr marL="342900" indent="-342900">
                <a:buAutoNum type="arabicPeriod"/>
              </a:pPr>
              <a:endParaRPr lang="x-none" dirty="0">
                <a:solidFill>
                  <a:schemeClr val="tx1"/>
                </a:solidFill>
              </a:endParaRPr>
            </a:p>
            <a:p>
              <a:pPr marL="342900" indent="-342900">
                <a:buAutoNum type="arabicPeriod"/>
              </a:pPr>
              <a:r>
                <a:rPr lang="x-none" dirty="0">
                  <a:solidFill>
                    <a:schemeClr val="tx1"/>
                  </a:solidFill>
                </a:rPr>
                <a:t>Cancer Treatment Direct or Indirect Cost</a:t>
              </a:r>
            </a:p>
            <a:p>
              <a:pPr marL="342900" indent="-342900">
                <a:buAutoNum type="arabicPeriod"/>
              </a:pPr>
              <a:endParaRPr lang="x-none" dirty="0">
                <a:solidFill>
                  <a:schemeClr val="tx1"/>
                </a:solidFill>
              </a:endParaRPr>
            </a:p>
            <a:p>
              <a:r>
                <a:rPr lang="x-none" dirty="0">
                  <a:solidFill>
                    <a:schemeClr val="tx1"/>
                  </a:solidFill>
                </a:rPr>
                <a:t>… ETC</a:t>
              </a:r>
            </a:p>
            <a:p>
              <a:pPr marL="342900" indent="-342900">
                <a:buAutoNum type="arabicPeriod"/>
              </a:pPr>
              <a:endParaRPr lang="x-none" dirty="0">
                <a:solidFill>
                  <a:schemeClr val="tx1"/>
                </a:solidFill>
              </a:endParaRPr>
            </a:p>
          </p:txBody>
        </p:sp>
        <p:sp>
          <p:nvSpPr>
            <p:cNvPr id="25" name="Right Arrow 24">
              <a:extLst>
                <a:ext uri="{FF2B5EF4-FFF2-40B4-BE49-F238E27FC236}">
                  <a16:creationId xmlns:a16="http://schemas.microsoft.com/office/drawing/2014/main" xmlns="" id="{404D2306-7F64-23C9-16BF-0EB840E20920}"/>
                </a:ext>
              </a:extLst>
            </p:cNvPr>
            <p:cNvSpPr/>
            <p:nvPr/>
          </p:nvSpPr>
          <p:spPr>
            <a:xfrm>
              <a:off x="8046447" y="3495029"/>
              <a:ext cx="498792" cy="429354"/>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grpSp>
    </p:spTree>
    <p:extLst>
      <p:ext uri="{BB962C8B-B14F-4D97-AF65-F5344CB8AC3E}">
        <p14:creationId xmlns:p14="http://schemas.microsoft.com/office/powerpoint/2010/main" val="3668117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heckerboard(across)">
                                      <p:cBhvr>
                                        <p:cTn id="7" dur="500"/>
                                        <p:tgtEl>
                                          <p:spTgt spid="30"/>
                                        </p:tgtEl>
                                      </p:cBhvr>
                                    </p:animEffect>
                                  </p:childTnLst>
                                </p:cTn>
                              </p:par>
                              <p:par>
                                <p:cTn id="8" presetID="5" presetClass="entr" presetSubtype="1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heckerboard(across)">
                                      <p:cBhvr>
                                        <p:cTn id="10" dur="500"/>
                                        <p:tgtEl>
                                          <p:spTgt spid="32"/>
                                        </p:tgtEl>
                                      </p:cBhvr>
                                    </p:animEffect>
                                  </p:childTnLst>
                                </p:cTn>
                              </p:par>
                              <p:par>
                                <p:cTn id="11" presetID="5" presetClass="entr" presetSubtype="1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checkerboard(across)">
                                      <p:cBhvr>
                                        <p:cTn id="13" dur="500"/>
                                        <p:tgtEl>
                                          <p:spTgt spid="34"/>
                                        </p:tgtEl>
                                      </p:cBhvr>
                                    </p:animEffect>
                                  </p:childTnLst>
                                </p:cTn>
                              </p:par>
                              <p:par>
                                <p:cTn id="14" presetID="5" presetClass="entr" presetSubtype="1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checkerboard(across)">
                                      <p:cBhvr>
                                        <p:cTn id="16" dur="500"/>
                                        <p:tgtEl>
                                          <p:spTgt spid="36"/>
                                        </p:tgtEl>
                                      </p:cBhvr>
                                    </p:animEffect>
                                  </p:childTnLst>
                                </p:cTn>
                              </p:par>
                              <p:par>
                                <p:cTn id="17" presetID="5" presetClass="entr" presetSubtype="1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checkerboard(across)">
                                      <p:cBhvr>
                                        <p:cTn id="19" dur="500"/>
                                        <p:tgtEl>
                                          <p:spTgt spid="38"/>
                                        </p:tgtEl>
                                      </p:cBhvr>
                                    </p:animEffect>
                                  </p:childTnLst>
                                </p:cTn>
                              </p:par>
                              <p:par>
                                <p:cTn id="20" presetID="5" presetClass="entr" presetSubtype="1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checkerboard(across)">
                                      <p:cBhvr>
                                        <p:cTn id="22" dur="500"/>
                                        <p:tgtEl>
                                          <p:spTgt spid="40"/>
                                        </p:tgtEl>
                                      </p:cBhvr>
                                    </p:animEffect>
                                  </p:childTnLst>
                                </p:cTn>
                              </p:par>
                              <p:par>
                                <p:cTn id="23" presetID="5" presetClass="entr" presetSubtype="1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checkerboard(across)">
                                      <p:cBhvr>
                                        <p:cTn id="25" dur="500"/>
                                        <p:tgtEl>
                                          <p:spTgt spid="43"/>
                                        </p:tgtEl>
                                      </p:cBhvr>
                                    </p:animEffect>
                                  </p:childTnLst>
                                </p:cTn>
                              </p:par>
                              <p:par>
                                <p:cTn id="26" presetID="5" presetClass="entr" presetSubtype="1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checkerboard(across)">
                                      <p:cBhvr>
                                        <p:cTn id="28" dur="500"/>
                                        <p:tgtEl>
                                          <p:spTgt spid="45"/>
                                        </p:tgtEl>
                                      </p:cBhvr>
                                    </p:animEffect>
                                  </p:childTnLst>
                                </p:cTn>
                              </p:par>
                              <p:par>
                                <p:cTn id="29" presetID="5" presetClass="entr" presetSubtype="1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checkerboard(across)">
                                      <p:cBhvr>
                                        <p:cTn id="31" dur="500"/>
                                        <p:tgtEl>
                                          <p:spTgt spid="47"/>
                                        </p:tgtEl>
                                      </p:cBhvr>
                                    </p:animEffect>
                                  </p:childTnLst>
                                </p:cTn>
                              </p:par>
                              <p:par>
                                <p:cTn id="32" presetID="5" presetClass="entr" presetSubtype="1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checkerboard(across)">
                                      <p:cBhvr>
                                        <p:cTn id="34" dur="500"/>
                                        <p:tgtEl>
                                          <p:spTgt spid="49"/>
                                        </p:tgtEl>
                                      </p:cBhvr>
                                    </p:animEffect>
                                  </p:childTnLst>
                                </p:cTn>
                              </p:par>
                              <p:par>
                                <p:cTn id="35" presetID="5" presetClass="entr" presetSubtype="1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checkerboard(across)">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checkerboard(across)">
                                      <p:cBhvr>
                                        <p:cTn id="42" dur="500"/>
                                        <p:tgtEl>
                                          <p:spTgt spid="53"/>
                                        </p:tgtEl>
                                      </p:cBhvr>
                                    </p:animEffect>
                                  </p:childTnLst>
                                </p:cTn>
                              </p:par>
                              <p:par>
                                <p:cTn id="43" presetID="5" presetClass="entr" presetSubtype="1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checkerboard(across)">
                                      <p:cBhvr>
                                        <p:cTn id="45" dur="500"/>
                                        <p:tgtEl>
                                          <p:spTgt spid="55"/>
                                        </p:tgtEl>
                                      </p:cBhvr>
                                    </p:animEffect>
                                  </p:childTnLst>
                                </p:cTn>
                              </p:par>
                              <p:par>
                                <p:cTn id="46" presetID="5" presetClass="entr" presetSubtype="10"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checkerboard(across)">
                                      <p:cBhvr>
                                        <p:cTn id="48" dur="500"/>
                                        <p:tgtEl>
                                          <p:spTgt spid="57"/>
                                        </p:tgtEl>
                                      </p:cBhvr>
                                    </p:animEffect>
                                  </p:childTnLst>
                                </p:cTn>
                              </p:par>
                              <p:par>
                                <p:cTn id="49" presetID="5" presetClass="entr" presetSubtype="1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checkerboard(across)">
                                      <p:cBhvr>
                                        <p:cTn id="51" dur="500"/>
                                        <p:tgtEl>
                                          <p:spTgt spid="60"/>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checkerboard(across)">
                                      <p:cBhvr>
                                        <p:cTn id="5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9AB77DA2-B680-DAF8-D462-F48046491056}"/>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43699" y="6522317"/>
            <a:ext cx="1229568"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Introduction</a:t>
            </a:r>
            <a:endParaRPr lang="x-none" sz="1500" b="1" dirty="0">
              <a:solidFill>
                <a:srgbClr val="0E318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4835"/>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495165"/>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516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5164"/>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xmlns="" id="{2649CD94-99FF-59CD-1CFF-E4672FD9FDF5}"/>
              </a:ext>
            </a:extLst>
          </p:cNvPr>
          <p:cNvSpPr txBox="1"/>
          <p:nvPr/>
        </p:nvSpPr>
        <p:spPr>
          <a:xfrm>
            <a:off x="2466329" y="122011"/>
            <a:ext cx="7498553"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Previous study limitation? &amp; Objective</a:t>
            </a:r>
            <a:endParaRPr lang="x-none" sz="2500" b="1" dirty="0">
              <a:solidFill>
                <a:schemeClr val="bg1"/>
              </a:solidFill>
            </a:endParaRPr>
          </a:p>
        </p:txBody>
      </p:sp>
      <p:sp>
        <p:nvSpPr>
          <p:cNvPr id="17" name="Rectangle 16">
            <a:extLst>
              <a:ext uri="{FF2B5EF4-FFF2-40B4-BE49-F238E27FC236}">
                <a16:creationId xmlns:a16="http://schemas.microsoft.com/office/drawing/2014/main" xmlns="" id="{242A85E3-E2F1-4A2B-720D-8DDB7E34F4D2}"/>
              </a:ext>
            </a:extLst>
          </p:cNvPr>
          <p:cNvSpPr/>
          <p:nvPr/>
        </p:nvSpPr>
        <p:spPr>
          <a:xfrm>
            <a:off x="1198054" y="1060774"/>
            <a:ext cx="10160571" cy="4172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200" b="1" dirty="0">
                <a:solidFill>
                  <a:schemeClr val="tx1"/>
                </a:solidFill>
                <a:latin typeface="Times New Roman" panose="02020603050405020304" pitchFamily="18" charset="0"/>
                <a:cs typeface="Times New Roman" panose="02020603050405020304" pitchFamily="18" charset="0"/>
              </a:rPr>
              <a:t>►</a:t>
            </a:r>
            <a:r>
              <a:rPr lang="en-US" altLang="ko-KR" sz="2200" b="1" dirty="0">
                <a:solidFill>
                  <a:schemeClr val="tx1"/>
                </a:solidFill>
                <a:latin typeface="Times New Roman" panose="02020603050405020304" pitchFamily="18" charset="0"/>
                <a:cs typeface="Times New Roman" panose="02020603050405020304" pitchFamily="18" charset="0"/>
              </a:rPr>
              <a:t> Difficult to determine how much of a predicted incidence or mortality rate is affected by aging</a:t>
            </a:r>
          </a:p>
          <a:p>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r>
              <a:rPr lang="ko-KR" altLang="en-US" sz="2200" b="1" dirty="0">
                <a:solidFill>
                  <a:schemeClr val="tx1"/>
                </a:solidFill>
                <a:latin typeface="Times New Roman" panose="02020603050405020304" pitchFamily="18" charset="0"/>
                <a:cs typeface="Times New Roman" panose="02020603050405020304" pitchFamily="18" charset="0"/>
              </a:rPr>
              <a:t>► </a:t>
            </a:r>
            <a:r>
              <a:rPr lang="en-GB" altLang="ko-KR" sz="2200" b="1" dirty="0">
                <a:solidFill>
                  <a:schemeClr val="tx1"/>
                </a:solidFill>
                <a:latin typeface="Times New Roman" panose="02020603050405020304" pitchFamily="18" charset="0"/>
                <a:cs typeface="Times New Roman" panose="02020603050405020304" pitchFamily="18" charset="0"/>
              </a:rPr>
              <a:t>Fewer studies comparing different models for the same cancer type</a:t>
            </a:r>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r>
              <a:rPr lang="ko-KR" altLang="en-US" sz="2200" b="1" dirty="0">
                <a:solidFill>
                  <a:schemeClr val="tx1"/>
                </a:solidFill>
                <a:latin typeface="Times New Roman" panose="02020603050405020304" pitchFamily="18" charset="0"/>
                <a:cs typeface="Times New Roman" panose="02020603050405020304" pitchFamily="18" charset="0"/>
              </a:rPr>
              <a:t>► </a:t>
            </a:r>
            <a:r>
              <a:rPr lang="en-GB" altLang="ko-KR" sz="2200" b="1" dirty="0">
                <a:solidFill>
                  <a:schemeClr val="tx1"/>
                </a:solidFill>
                <a:latin typeface="Times New Roman" panose="02020603050405020304" pitchFamily="18" charset="0"/>
                <a:cs typeface="Times New Roman" panose="02020603050405020304" pitchFamily="18" charset="0"/>
              </a:rPr>
              <a:t>No comparisons of differences in model predictions across different demographics are presented, estimated value may be biased.</a:t>
            </a:r>
            <a:endParaRPr lang="en-US" altLang="ko-KR" sz="2200" b="1" dirty="0">
              <a:solidFill>
                <a:schemeClr val="tx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xmlns="" id="{A19EDF5A-19B1-EC18-B67F-B420B06106B3}"/>
              </a:ext>
            </a:extLst>
          </p:cNvPr>
          <p:cNvSpPr txBox="1"/>
          <p:nvPr/>
        </p:nvSpPr>
        <p:spPr>
          <a:xfrm>
            <a:off x="1266887" y="2159640"/>
            <a:ext cx="9825126" cy="400110"/>
          </a:xfrm>
          <a:prstGeom prst="rect">
            <a:avLst/>
          </a:prstGeom>
          <a:noFill/>
        </p:spPr>
        <p:txBody>
          <a:bodyPr wrap="none" rtlCol="0">
            <a:spAutoFit/>
          </a:bodyPr>
          <a:lstStyle/>
          <a:p>
            <a:r>
              <a:rPr lang="en-US" altLang="ko-KR"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a:t>
            </a:r>
            <a:r>
              <a:rPr lang="ko-KR" altLang="en-US"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 </a:t>
            </a:r>
            <a:r>
              <a:rPr lang="en-GB" sz="2000" b="1" dirty="0">
                <a:solidFill>
                  <a:schemeClr val="accent2">
                    <a:lumMod val="75000"/>
                  </a:schemeClr>
                </a:solidFill>
                <a:latin typeface="Times New Roman" panose="02020603050405020304" pitchFamily="18" charset="0"/>
                <a:cs typeface="Times New Roman" panose="02020603050405020304" pitchFamily="18" charset="0"/>
              </a:rPr>
              <a:t>Use decomposition analysis to identify incidence, mortality contributions due to aging</a:t>
            </a:r>
            <a:endParaRPr lang="x-none" sz="2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xmlns="" id="{12A65ED1-E2AA-6A0A-FDC4-21BF8AE23C55}"/>
              </a:ext>
            </a:extLst>
          </p:cNvPr>
          <p:cNvSpPr txBox="1"/>
          <p:nvPr/>
        </p:nvSpPr>
        <p:spPr>
          <a:xfrm>
            <a:off x="1266887" y="3559899"/>
            <a:ext cx="6902211" cy="400110"/>
          </a:xfrm>
          <a:prstGeom prst="rect">
            <a:avLst/>
          </a:prstGeom>
          <a:noFill/>
        </p:spPr>
        <p:txBody>
          <a:bodyPr wrap="none" rtlCol="0">
            <a:spAutoFit/>
          </a:bodyPr>
          <a:lstStyle/>
          <a:p>
            <a:r>
              <a:rPr lang="en-US" altLang="ko-KR"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a:t>
            </a:r>
            <a:r>
              <a:rPr lang="ko-KR" altLang="en-US"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 </a:t>
            </a:r>
            <a:r>
              <a:rPr lang="en-GB" sz="2000" b="1" dirty="0">
                <a:solidFill>
                  <a:schemeClr val="accent2">
                    <a:lumMod val="75000"/>
                  </a:schemeClr>
                </a:solidFill>
                <a:latin typeface="Times New Roman" panose="02020603050405020304" pitchFamily="18" charset="0"/>
                <a:cs typeface="Times New Roman" panose="02020603050405020304" pitchFamily="18" charset="0"/>
              </a:rPr>
              <a:t>Compare predictions from different models by cancer type</a:t>
            </a:r>
            <a:endParaRPr lang="x-none" sz="2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xmlns="" id="{8C9CAADF-9D28-0B02-DAEC-71CF67607E53}"/>
              </a:ext>
            </a:extLst>
          </p:cNvPr>
          <p:cNvSpPr txBox="1"/>
          <p:nvPr/>
        </p:nvSpPr>
        <p:spPr>
          <a:xfrm>
            <a:off x="1293705" y="5204980"/>
            <a:ext cx="9700241" cy="707886"/>
          </a:xfrm>
          <a:prstGeom prst="rect">
            <a:avLst/>
          </a:prstGeom>
          <a:noFill/>
        </p:spPr>
        <p:txBody>
          <a:bodyPr wrap="square" rtlCol="0">
            <a:spAutoFit/>
          </a:bodyPr>
          <a:lstStyle/>
          <a:p>
            <a:r>
              <a:rPr lang="en-US" altLang="ko-KR"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a:t>
            </a:r>
            <a:r>
              <a:rPr lang="ko-KR" altLang="en-US"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 </a:t>
            </a:r>
            <a:r>
              <a:rPr lang="en-GB" sz="2000" b="1" dirty="0">
                <a:solidFill>
                  <a:schemeClr val="accent2">
                    <a:lumMod val="75000"/>
                  </a:schemeClr>
                </a:solidFill>
                <a:latin typeface="Times New Roman" panose="02020603050405020304" pitchFamily="18" charset="0"/>
                <a:cs typeface="Times New Roman" panose="02020603050405020304" pitchFamily="18" charset="0"/>
              </a:rPr>
              <a:t>Employing scenario-specific prospective population projection data based on different demographic assumptions</a:t>
            </a:r>
            <a:endParaRPr lang="x-none"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8" name="Picture 47" descr="Logo&#10;&#10;Description automatically generated">
            <a:extLst>
              <a:ext uri="{FF2B5EF4-FFF2-40B4-BE49-F238E27FC236}">
                <a16:creationId xmlns:a16="http://schemas.microsoft.com/office/drawing/2014/main" xmlns="" id="{703124FD-2895-6AF4-30E1-A16D365E9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Tree>
    <p:extLst>
      <p:ext uri="{BB962C8B-B14F-4D97-AF65-F5344CB8AC3E}">
        <p14:creationId xmlns:p14="http://schemas.microsoft.com/office/powerpoint/2010/main" val="22889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AEDD2DA-1EA0-6AF6-30F3-6C26E089764D}"/>
              </a:ext>
            </a:extLst>
          </p:cNvPr>
          <p:cNvSpPr/>
          <p:nvPr/>
        </p:nvSpPr>
        <p:spPr>
          <a:xfrm>
            <a:off x="0" y="-11574"/>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Methods</a:t>
            </a:r>
            <a:endParaRPr lang="x-none" sz="1500" b="1" dirty="0">
              <a:solidFill>
                <a:srgbClr val="0E318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FDF0D52D-AAC3-CB83-C3A5-8D287E258E13}"/>
              </a:ext>
            </a:extLst>
          </p:cNvPr>
          <p:cNvSpPr txBox="1"/>
          <p:nvPr/>
        </p:nvSpPr>
        <p:spPr>
          <a:xfrm>
            <a:off x="2104132" y="78050"/>
            <a:ext cx="7928247"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Introduction using data</a:t>
            </a:r>
            <a:endParaRPr lang="x-none" sz="2500" b="1" dirty="0">
              <a:solidFill>
                <a:schemeClr val="bg1"/>
              </a:solidFill>
            </a:endParaRPr>
          </a:p>
        </p:txBody>
      </p:sp>
      <p:pic>
        <p:nvPicPr>
          <p:cNvPr id="16" name="Picture 15" descr="Logo&#10;&#10;Description automatically generated">
            <a:extLst>
              <a:ext uri="{FF2B5EF4-FFF2-40B4-BE49-F238E27FC236}">
                <a16:creationId xmlns:a16="http://schemas.microsoft.com/office/drawing/2014/main" xmlns="" id="{AAFDDA7A-91BE-44A2-B32A-A14D715A0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grpSp>
        <p:nvGrpSpPr>
          <p:cNvPr id="78" name="Group 77">
            <a:extLst>
              <a:ext uri="{FF2B5EF4-FFF2-40B4-BE49-F238E27FC236}">
                <a16:creationId xmlns:a16="http://schemas.microsoft.com/office/drawing/2014/main" xmlns="" id="{9D03F400-CC3D-979B-E7FD-B95997FE18C9}"/>
              </a:ext>
            </a:extLst>
          </p:cNvPr>
          <p:cNvGrpSpPr/>
          <p:nvPr/>
        </p:nvGrpSpPr>
        <p:grpSpPr>
          <a:xfrm>
            <a:off x="185203" y="2290031"/>
            <a:ext cx="11024841" cy="914400"/>
            <a:chOff x="185203" y="2348790"/>
            <a:chExt cx="11024841" cy="914400"/>
          </a:xfrm>
        </p:grpSpPr>
        <p:pic>
          <p:nvPicPr>
            <p:cNvPr id="20" name="Picture 19" descr="Graphical user interface, text, application&#10;&#10;Description automatically generated">
              <a:extLst>
                <a:ext uri="{FF2B5EF4-FFF2-40B4-BE49-F238E27FC236}">
                  <a16:creationId xmlns:a16="http://schemas.microsoft.com/office/drawing/2014/main" xmlns="" id="{2DD69975-CBBB-DCC1-E01F-2AC155C34DE3}"/>
                </a:ext>
              </a:extLst>
            </p:cNvPr>
            <p:cNvPicPr>
              <a:picLocks noChangeAspect="1"/>
            </p:cNvPicPr>
            <p:nvPr/>
          </p:nvPicPr>
          <p:blipFill rotWithShape="1">
            <a:blip r:embed="rId4"/>
            <a:srcRect l="4531" t="16131" r="35907" b="17216"/>
            <a:stretch/>
          </p:blipFill>
          <p:spPr>
            <a:xfrm>
              <a:off x="1084475" y="2387140"/>
              <a:ext cx="2201216" cy="812630"/>
            </a:xfrm>
            <a:prstGeom prst="rect">
              <a:avLst/>
            </a:prstGeom>
            <a:ln w="28575">
              <a:solidFill>
                <a:schemeClr val="tx1">
                  <a:lumMod val="95000"/>
                  <a:lumOff val="5000"/>
                </a:schemeClr>
              </a:solidFill>
            </a:ln>
          </p:spPr>
        </p:pic>
        <p:pic>
          <p:nvPicPr>
            <p:cNvPr id="24" name="Picture 23">
              <a:extLst>
                <a:ext uri="{FF2B5EF4-FFF2-40B4-BE49-F238E27FC236}">
                  <a16:creationId xmlns:a16="http://schemas.microsoft.com/office/drawing/2014/main" xmlns="" id="{F2420F4B-0447-A421-9DE9-460FBBDE2818}"/>
                </a:ext>
              </a:extLst>
            </p:cNvPr>
            <p:cNvPicPr>
              <a:picLocks noChangeAspect="1"/>
            </p:cNvPicPr>
            <p:nvPr/>
          </p:nvPicPr>
          <p:blipFill>
            <a:blip r:embed="rId5"/>
            <a:stretch>
              <a:fillRect/>
            </a:stretch>
          </p:blipFill>
          <p:spPr>
            <a:xfrm>
              <a:off x="3437644" y="2855424"/>
              <a:ext cx="7772400" cy="364168"/>
            </a:xfrm>
            <a:prstGeom prst="rect">
              <a:avLst/>
            </a:prstGeom>
          </p:spPr>
        </p:pic>
        <p:pic>
          <p:nvPicPr>
            <p:cNvPr id="26" name="Picture 25">
              <a:extLst>
                <a:ext uri="{FF2B5EF4-FFF2-40B4-BE49-F238E27FC236}">
                  <a16:creationId xmlns:a16="http://schemas.microsoft.com/office/drawing/2014/main" xmlns="" id="{FF0A37D1-378B-D860-749A-8E9348771DFB}"/>
                </a:ext>
              </a:extLst>
            </p:cNvPr>
            <p:cNvPicPr>
              <a:picLocks noChangeAspect="1"/>
            </p:cNvPicPr>
            <p:nvPr/>
          </p:nvPicPr>
          <p:blipFill>
            <a:blip r:embed="rId6"/>
            <a:stretch>
              <a:fillRect/>
            </a:stretch>
          </p:blipFill>
          <p:spPr>
            <a:xfrm>
              <a:off x="3437644" y="2365704"/>
              <a:ext cx="4922469" cy="339815"/>
            </a:xfrm>
            <a:prstGeom prst="rect">
              <a:avLst/>
            </a:prstGeom>
          </p:spPr>
        </p:pic>
        <p:pic>
          <p:nvPicPr>
            <p:cNvPr id="40" name="Graphic 39" descr="Database with solid fill">
              <a:extLst>
                <a:ext uri="{FF2B5EF4-FFF2-40B4-BE49-F238E27FC236}">
                  <a16:creationId xmlns:a16="http://schemas.microsoft.com/office/drawing/2014/main" xmlns="" id="{DB8CACD5-AAE3-87D6-87CE-5D9CE8C70475}"/>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203" y="2348790"/>
              <a:ext cx="914400" cy="914400"/>
            </a:xfrm>
            <a:prstGeom prst="rect">
              <a:avLst/>
            </a:prstGeom>
          </p:spPr>
        </p:pic>
      </p:grpSp>
      <p:grpSp>
        <p:nvGrpSpPr>
          <p:cNvPr id="79" name="Group 78">
            <a:extLst>
              <a:ext uri="{FF2B5EF4-FFF2-40B4-BE49-F238E27FC236}">
                <a16:creationId xmlns:a16="http://schemas.microsoft.com/office/drawing/2014/main" xmlns="" id="{7C24505D-2376-2C89-95CB-E3B6F161758C}"/>
              </a:ext>
            </a:extLst>
          </p:cNvPr>
          <p:cNvGrpSpPr/>
          <p:nvPr/>
        </p:nvGrpSpPr>
        <p:grpSpPr>
          <a:xfrm>
            <a:off x="185203" y="3350194"/>
            <a:ext cx="11051345" cy="914400"/>
            <a:chOff x="185203" y="3408953"/>
            <a:chExt cx="11051345" cy="914400"/>
          </a:xfrm>
        </p:grpSpPr>
        <p:pic>
          <p:nvPicPr>
            <p:cNvPr id="22" name="Picture 21" descr="Graphical user interface, application&#10;&#10;Description automatically generated">
              <a:extLst>
                <a:ext uri="{FF2B5EF4-FFF2-40B4-BE49-F238E27FC236}">
                  <a16:creationId xmlns:a16="http://schemas.microsoft.com/office/drawing/2014/main" xmlns="" id="{253F9AD7-95E5-3E41-B9F6-2C285164A928}"/>
                </a:ext>
              </a:extLst>
            </p:cNvPr>
            <p:cNvPicPr>
              <a:picLocks noChangeAspect="1"/>
            </p:cNvPicPr>
            <p:nvPr/>
          </p:nvPicPr>
          <p:blipFill rotWithShape="1">
            <a:blip r:embed="rId9"/>
            <a:srcRect l="4531" t="14313" r="35907" b="15372"/>
            <a:stretch/>
          </p:blipFill>
          <p:spPr>
            <a:xfrm>
              <a:off x="1084475" y="3505284"/>
              <a:ext cx="2201216" cy="812630"/>
            </a:xfrm>
            <a:prstGeom prst="rect">
              <a:avLst/>
            </a:prstGeom>
            <a:ln w="28575">
              <a:solidFill>
                <a:schemeClr val="tx1">
                  <a:lumMod val="95000"/>
                  <a:lumOff val="5000"/>
                </a:schemeClr>
              </a:solidFill>
            </a:ln>
          </p:spPr>
        </p:pic>
        <p:pic>
          <p:nvPicPr>
            <p:cNvPr id="30" name="Picture 29">
              <a:extLst>
                <a:ext uri="{FF2B5EF4-FFF2-40B4-BE49-F238E27FC236}">
                  <a16:creationId xmlns:a16="http://schemas.microsoft.com/office/drawing/2014/main" xmlns="" id="{CC19031F-DB71-38A4-5E31-939F5FF1D0EE}"/>
                </a:ext>
              </a:extLst>
            </p:cNvPr>
            <p:cNvPicPr>
              <a:picLocks noChangeAspect="1"/>
            </p:cNvPicPr>
            <p:nvPr/>
          </p:nvPicPr>
          <p:blipFill>
            <a:blip r:embed="rId10"/>
            <a:stretch>
              <a:fillRect/>
            </a:stretch>
          </p:blipFill>
          <p:spPr>
            <a:xfrm>
              <a:off x="3437644" y="3565442"/>
              <a:ext cx="7772400" cy="285677"/>
            </a:xfrm>
            <a:prstGeom prst="rect">
              <a:avLst/>
            </a:prstGeom>
          </p:spPr>
        </p:pic>
        <p:pic>
          <p:nvPicPr>
            <p:cNvPr id="32" name="Picture 31">
              <a:extLst>
                <a:ext uri="{FF2B5EF4-FFF2-40B4-BE49-F238E27FC236}">
                  <a16:creationId xmlns:a16="http://schemas.microsoft.com/office/drawing/2014/main" xmlns="" id="{1B9AF8B6-3D2A-DA12-2733-B08D108BF27B}"/>
                </a:ext>
              </a:extLst>
            </p:cNvPr>
            <p:cNvPicPr>
              <a:picLocks noChangeAspect="1"/>
            </p:cNvPicPr>
            <p:nvPr/>
          </p:nvPicPr>
          <p:blipFill>
            <a:blip r:embed="rId11"/>
            <a:stretch>
              <a:fillRect/>
            </a:stretch>
          </p:blipFill>
          <p:spPr>
            <a:xfrm>
              <a:off x="3464148" y="3901770"/>
              <a:ext cx="7772400" cy="264852"/>
            </a:xfrm>
            <a:prstGeom prst="rect">
              <a:avLst/>
            </a:prstGeom>
          </p:spPr>
        </p:pic>
        <p:pic>
          <p:nvPicPr>
            <p:cNvPr id="41" name="Graphic 40" descr="Database with solid fill">
              <a:extLst>
                <a:ext uri="{FF2B5EF4-FFF2-40B4-BE49-F238E27FC236}">
                  <a16:creationId xmlns:a16="http://schemas.microsoft.com/office/drawing/2014/main" xmlns="" id="{A5006014-1D53-689B-54D9-006D7EC0AF90}"/>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185203" y="3408953"/>
              <a:ext cx="914400" cy="914400"/>
            </a:xfrm>
            <a:prstGeom prst="rect">
              <a:avLst/>
            </a:prstGeom>
          </p:spPr>
        </p:pic>
      </p:grpSp>
      <p:grpSp>
        <p:nvGrpSpPr>
          <p:cNvPr id="77" name="Group 76">
            <a:extLst>
              <a:ext uri="{FF2B5EF4-FFF2-40B4-BE49-F238E27FC236}">
                <a16:creationId xmlns:a16="http://schemas.microsoft.com/office/drawing/2014/main" xmlns="" id="{6F8241F4-E937-59D6-191E-07C12BA1A498}"/>
              </a:ext>
            </a:extLst>
          </p:cNvPr>
          <p:cNvGrpSpPr/>
          <p:nvPr/>
        </p:nvGrpSpPr>
        <p:grpSpPr>
          <a:xfrm>
            <a:off x="3778022" y="932091"/>
            <a:ext cx="4278803" cy="1366879"/>
            <a:chOff x="3778022" y="932091"/>
            <a:chExt cx="4278803" cy="1366879"/>
          </a:xfrm>
        </p:grpSpPr>
        <p:pic>
          <p:nvPicPr>
            <p:cNvPr id="28" name="Picture 27" descr="A picture containing text&#10;&#10;Description automatically generated">
              <a:extLst>
                <a:ext uri="{FF2B5EF4-FFF2-40B4-BE49-F238E27FC236}">
                  <a16:creationId xmlns:a16="http://schemas.microsoft.com/office/drawing/2014/main" xmlns="" id="{874E12CF-57EF-9505-211B-7E3F84FD3203}"/>
                </a:ext>
              </a:extLst>
            </p:cNvPr>
            <p:cNvPicPr>
              <a:picLocks noChangeAspect="1"/>
            </p:cNvPicPr>
            <p:nvPr/>
          </p:nvPicPr>
          <p:blipFill>
            <a:blip r:embed="rId12"/>
            <a:stretch>
              <a:fillRect/>
            </a:stretch>
          </p:blipFill>
          <p:spPr>
            <a:xfrm>
              <a:off x="4768799" y="956347"/>
              <a:ext cx="3288026" cy="812630"/>
            </a:xfrm>
            <a:prstGeom prst="rect">
              <a:avLst/>
            </a:prstGeom>
          </p:spPr>
        </p:pic>
        <p:pic>
          <p:nvPicPr>
            <p:cNvPr id="38" name="Graphic 37" descr="Server with solid fill">
              <a:extLst>
                <a:ext uri="{FF2B5EF4-FFF2-40B4-BE49-F238E27FC236}">
                  <a16:creationId xmlns:a16="http://schemas.microsoft.com/office/drawing/2014/main" xmlns="" id="{008BD3E7-4457-60B3-AE42-DB8F5D235834}"/>
                </a:ext>
              </a:extLst>
            </p:cNvPr>
            <p:cNvPicPr>
              <a:picLocks noChangeAspect="1"/>
            </p:cNvPicPr>
            <p:nvPr/>
          </p:nvPicPr>
          <p:blipFill>
            <a:blip r:embed="rId13">
              <a:extLst>
                <a:ext uri="{96DAC541-7B7A-43D3-8B79-37D633B846F1}">
                  <asvg:svgBlip xmlns:asvg="http://schemas.microsoft.com/office/drawing/2016/SVG/main" xmlns="" r:embed="rId14"/>
                </a:ext>
              </a:extLst>
            </a:blip>
            <a:stretch>
              <a:fillRect/>
            </a:stretch>
          </p:blipFill>
          <p:spPr>
            <a:xfrm>
              <a:off x="3778022" y="932091"/>
              <a:ext cx="914400" cy="914400"/>
            </a:xfrm>
            <a:prstGeom prst="rect">
              <a:avLst/>
            </a:prstGeom>
          </p:spPr>
        </p:pic>
        <p:sp>
          <p:nvSpPr>
            <p:cNvPr id="53" name="Down Arrow 52">
              <a:extLst>
                <a:ext uri="{FF2B5EF4-FFF2-40B4-BE49-F238E27FC236}">
                  <a16:creationId xmlns:a16="http://schemas.microsoft.com/office/drawing/2014/main" xmlns="" id="{050AE845-0F2F-07CC-19B5-8CFFF1FFB293}"/>
                </a:ext>
              </a:extLst>
            </p:cNvPr>
            <p:cNvSpPr/>
            <p:nvPr/>
          </p:nvSpPr>
          <p:spPr>
            <a:xfrm>
              <a:off x="6068255" y="1888718"/>
              <a:ext cx="371008" cy="410252"/>
            </a:xfrm>
            <a:prstGeom prst="downArrow">
              <a:avLst/>
            </a:prstGeom>
            <a:solidFill>
              <a:srgbClr val="23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grpSp>
        <p:nvGrpSpPr>
          <p:cNvPr id="81" name="Group 80">
            <a:extLst>
              <a:ext uri="{FF2B5EF4-FFF2-40B4-BE49-F238E27FC236}">
                <a16:creationId xmlns:a16="http://schemas.microsoft.com/office/drawing/2014/main" xmlns="" id="{DE507564-D728-3A51-26EE-56532BFF38F1}"/>
              </a:ext>
            </a:extLst>
          </p:cNvPr>
          <p:cNvGrpSpPr/>
          <p:nvPr/>
        </p:nvGrpSpPr>
        <p:grpSpPr>
          <a:xfrm>
            <a:off x="1180746" y="4561491"/>
            <a:ext cx="7210762" cy="1376684"/>
            <a:chOff x="1581090" y="4374759"/>
            <a:chExt cx="8714917" cy="1376684"/>
          </a:xfrm>
        </p:grpSpPr>
        <p:sp>
          <p:nvSpPr>
            <p:cNvPr id="66" name="TextBox 65">
              <a:extLst>
                <a:ext uri="{FF2B5EF4-FFF2-40B4-BE49-F238E27FC236}">
                  <a16:creationId xmlns:a16="http://schemas.microsoft.com/office/drawing/2014/main" xmlns="" id="{FACD664E-B451-DA42-6143-A5BB313EB4A8}"/>
                </a:ext>
              </a:extLst>
            </p:cNvPr>
            <p:cNvSpPr txBox="1"/>
            <p:nvPr/>
          </p:nvSpPr>
          <p:spPr>
            <a:xfrm>
              <a:off x="4500609" y="5076781"/>
              <a:ext cx="2854159" cy="323165"/>
            </a:xfrm>
            <a:prstGeom prst="rect">
              <a:avLst/>
            </a:prstGeom>
            <a:noFill/>
          </p:spPr>
          <p:txBody>
            <a:bodyPr wrap="none" rtlCol="0">
              <a:spAutoFit/>
            </a:bodyPr>
            <a:lstStyle/>
            <a:p>
              <a:pPr algn="ctr"/>
              <a:r>
                <a:rPr lang="en-US" sz="1500" dirty="0">
                  <a:latin typeface="Times New Roman" panose="02020603050405020304" pitchFamily="18" charset="0"/>
                  <a:cs typeface="Times New Roman" panose="02020603050405020304" pitchFamily="18" charset="0"/>
                </a:rPr>
                <a:t>Cancer incidence / mortality</a:t>
              </a:r>
              <a:endParaRPr lang="x-none" sz="1500" dirty="0">
                <a:latin typeface="Times New Roman" panose="02020603050405020304" pitchFamily="18" charset="0"/>
                <a:cs typeface="Times New Roman" panose="02020603050405020304" pitchFamily="18" charset="0"/>
              </a:endParaRPr>
            </a:p>
          </p:txBody>
        </p:sp>
        <p:grpSp>
          <p:nvGrpSpPr>
            <p:cNvPr id="80" name="Group 79">
              <a:extLst>
                <a:ext uri="{FF2B5EF4-FFF2-40B4-BE49-F238E27FC236}">
                  <a16:creationId xmlns:a16="http://schemas.microsoft.com/office/drawing/2014/main" xmlns="" id="{4FF1C7F5-999F-6262-984E-7C076F672E16}"/>
                </a:ext>
              </a:extLst>
            </p:cNvPr>
            <p:cNvGrpSpPr/>
            <p:nvPr/>
          </p:nvGrpSpPr>
          <p:grpSpPr>
            <a:xfrm>
              <a:off x="1581090" y="4374759"/>
              <a:ext cx="8714917" cy="1376684"/>
              <a:chOff x="1581090" y="4374759"/>
              <a:chExt cx="8714917" cy="1376684"/>
            </a:xfrm>
          </p:grpSpPr>
          <p:grpSp>
            <p:nvGrpSpPr>
              <p:cNvPr id="65" name="Group 64">
                <a:extLst>
                  <a:ext uri="{FF2B5EF4-FFF2-40B4-BE49-F238E27FC236}">
                    <a16:creationId xmlns:a16="http://schemas.microsoft.com/office/drawing/2014/main" xmlns="" id="{536F0134-5EAE-B706-939A-E288E1827447}"/>
                  </a:ext>
                </a:extLst>
              </p:cNvPr>
              <p:cNvGrpSpPr/>
              <p:nvPr/>
            </p:nvGrpSpPr>
            <p:grpSpPr>
              <a:xfrm>
                <a:off x="1581090" y="4374759"/>
                <a:ext cx="8714917" cy="1054223"/>
                <a:chOff x="1528081" y="4727511"/>
                <a:chExt cx="8714917" cy="1054223"/>
              </a:xfrm>
            </p:grpSpPr>
            <p:cxnSp>
              <p:nvCxnSpPr>
                <p:cNvPr id="43" name="Straight Connector 42">
                  <a:extLst>
                    <a:ext uri="{FF2B5EF4-FFF2-40B4-BE49-F238E27FC236}">
                      <a16:creationId xmlns:a16="http://schemas.microsoft.com/office/drawing/2014/main" xmlns="" id="{6F328A24-B61F-663A-4B97-118D722C6588}"/>
                    </a:ext>
                  </a:extLst>
                </p:cNvPr>
                <p:cNvCxnSpPr>
                  <a:cxnSpLocks/>
                </p:cNvCxnSpPr>
                <p:nvPr/>
              </p:nvCxnSpPr>
              <p:spPr>
                <a:xfrm>
                  <a:off x="1528081" y="5348532"/>
                  <a:ext cx="871491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xmlns="" id="{8C01BF20-302F-CAB4-31F3-365E0055CE2C}"/>
                    </a:ext>
                  </a:extLst>
                </p:cNvPr>
                <p:cNvCxnSpPr>
                  <a:cxnSpLocks/>
                </p:cNvCxnSpPr>
                <p:nvPr/>
              </p:nvCxnSpPr>
              <p:spPr>
                <a:xfrm>
                  <a:off x="4374086" y="4827478"/>
                  <a:ext cx="0" cy="95425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xmlns="" id="{5A4FB34C-0689-CD4B-8088-79E48DAA2255}"/>
                    </a:ext>
                  </a:extLst>
                </p:cNvPr>
                <p:cNvSpPr txBox="1"/>
                <p:nvPr/>
              </p:nvSpPr>
              <p:spPr>
                <a:xfrm>
                  <a:off x="5327608" y="4776423"/>
                  <a:ext cx="1536781" cy="369332"/>
                </a:xfrm>
                <a:prstGeom prst="rect">
                  <a:avLst/>
                </a:prstGeom>
                <a:noFill/>
              </p:spPr>
              <p:txBody>
                <a:bodyPr wrap="square" rtlCol="0">
                  <a:spAutoFit/>
                </a:bodyPr>
                <a:lstStyle/>
                <a:p>
                  <a:pPr algn="ctr"/>
                  <a:r>
                    <a:rPr lang="x-none" b="1" dirty="0">
                      <a:latin typeface="Times New Roman" panose="02020603050405020304" pitchFamily="18" charset="0"/>
                      <a:cs typeface="Times New Roman" panose="02020603050405020304" pitchFamily="18" charset="0"/>
                    </a:rPr>
                    <a:t>2000-2019</a:t>
                  </a:r>
                </a:p>
              </p:txBody>
            </p:sp>
            <p:pic>
              <p:nvPicPr>
                <p:cNvPr id="52" name="Graphic 51" descr="Monthly calendar with solid fill">
                  <a:extLst>
                    <a:ext uri="{FF2B5EF4-FFF2-40B4-BE49-F238E27FC236}">
                      <a16:creationId xmlns:a16="http://schemas.microsoft.com/office/drawing/2014/main" xmlns="" id="{8C85E76E-BB9A-70E5-690F-AE0794F1BFE0}"/>
                    </a:ext>
                  </a:extLst>
                </p:cNvPr>
                <p:cNvPicPr>
                  <a:picLocks noChangeAspect="1"/>
                </p:cNvPicPr>
                <p:nvPr/>
              </p:nvPicPr>
              <p:blipFill>
                <a:blip r:embed="rId15">
                  <a:extLst>
                    <a:ext uri="{96DAC541-7B7A-43D3-8B79-37D633B846F1}">
                      <asvg:svgBlip xmlns:asvg="http://schemas.microsoft.com/office/drawing/2016/SVG/main" xmlns="" r:embed="rId16"/>
                    </a:ext>
                  </a:extLst>
                </a:blip>
                <a:stretch>
                  <a:fillRect/>
                </a:stretch>
              </p:blipFill>
              <p:spPr>
                <a:xfrm>
                  <a:off x="4744970" y="4727511"/>
                  <a:ext cx="513227" cy="513227"/>
                </a:xfrm>
                <a:prstGeom prst="rect">
                  <a:avLst/>
                </a:prstGeom>
              </p:spPr>
            </p:pic>
            <p:sp>
              <p:nvSpPr>
                <p:cNvPr id="56" name="TextBox 55">
                  <a:extLst>
                    <a:ext uri="{FF2B5EF4-FFF2-40B4-BE49-F238E27FC236}">
                      <a16:creationId xmlns:a16="http://schemas.microsoft.com/office/drawing/2014/main" xmlns="" id="{FB92B5BA-667A-A337-BA91-C5C27138742A}"/>
                    </a:ext>
                  </a:extLst>
                </p:cNvPr>
                <p:cNvSpPr txBox="1"/>
                <p:nvPr/>
              </p:nvSpPr>
              <p:spPr>
                <a:xfrm>
                  <a:off x="2464872" y="4831943"/>
                  <a:ext cx="768159" cy="369332"/>
                </a:xfrm>
                <a:prstGeom prst="rect">
                  <a:avLst/>
                </a:prstGeom>
                <a:noFill/>
              </p:spPr>
              <p:txBody>
                <a:bodyPr wrap="none" rtlCol="0">
                  <a:spAutoFit/>
                </a:bodyPr>
                <a:lstStyle/>
                <a:p>
                  <a:r>
                    <a:rPr lang="x-none" b="1" dirty="0">
                      <a:latin typeface="Times New Roman" panose="02020603050405020304" pitchFamily="18" charset="0"/>
                      <a:cs typeface="Times New Roman" panose="02020603050405020304" pitchFamily="18" charset="0"/>
                    </a:rPr>
                    <a:t>~1999</a:t>
                  </a:r>
                </a:p>
              </p:txBody>
            </p:sp>
            <p:sp>
              <p:nvSpPr>
                <p:cNvPr id="57" name="TextBox 56">
                  <a:extLst>
                    <a:ext uri="{FF2B5EF4-FFF2-40B4-BE49-F238E27FC236}">
                      <a16:creationId xmlns:a16="http://schemas.microsoft.com/office/drawing/2014/main" xmlns="" id="{AA26B5B0-A377-6A14-C864-359556FA78DD}"/>
                    </a:ext>
                  </a:extLst>
                </p:cNvPr>
                <p:cNvSpPr txBox="1"/>
                <p:nvPr/>
              </p:nvSpPr>
              <p:spPr>
                <a:xfrm>
                  <a:off x="1528081" y="5417627"/>
                  <a:ext cx="2792163" cy="323165"/>
                </a:xfrm>
                <a:prstGeom prst="rect">
                  <a:avLst/>
                </a:prstGeom>
                <a:noFill/>
              </p:spPr>
              <p:txBody>
                <a:bodyPr wrap="none" rtlCol="0">
                  <a:spAutoFit/>
                </a:bodyPr>
                <a:lstStyle/>
                <a:p>
                  <a:r>
                    <a:rPr lang="en-GB" sz="1500" dirty="0">
                      <a:latin typeface="Times New Roman" panose="02020603050405020304" pitchFamily="18" charset="0"/>
                      <a:cs typeface="Times New Roman" panose="02020603050405020304" pitchFamily="18" charset="0"/>
                    </a:rPr>
                    <a:t>A</a:t>
                  </a:r>
                  <a:r>
                    <a:rPr lang="x-none" sz="1500" dirty="0">
                      <a:latin typeface="Times New Roman" panose="02020603050405020304" pitchFamily="18" charset="0"/>
                      <a:cs typeface="Times New Roman" panose="02020603050405020304" pitchFamily="18" charset="0"/>
                    </a:rPr>
                    <a:t>ge </a:t>
                  </a:r>
                  <a:r>
                    <a:rPr lang="en-US" sz="1500" dirty="0">
                      <a:latin typeface="Times New Roman" panose="02020603050405020304" pitchFamily="18" charset="0"/>
                      <a:cs typeface="Times New Roman" panose="02020603050405020304" pitchFamily="18" charset="0"/>
                    </a:rPr>
                    <a:t>Category not exist</a:t>
                  </a:r>
                  <a:r>
                    <a:rPr lang="x-none" sz="1500" dirty="0">
                      <a:latin typeface="Times New Roman" panose="02020603050405020304" pitchFamily="18" charset="0"/>
                      <a:cs typeface="Times New Roman" panose="02020603050405020304" pitchFamily="18" charset="0"/>
                    </a:rPr>
                    <a:t> </a:t>
                  </a:r>
                  <a:r>
                    <a:rPr lang="en-US" sz="1500" dirty="0">
                      <a:latin typeface="Times New Roman" panose="02020603050405020304" pitchFamily="18" charset="0"/>
                      <a:cs typeface="Times New Roman" panose="02020603050405020304" pitchFamily="18" charset="0"/>
                    </a:rPr>
                    <a:t>85+</a:t>
                  </a:r>
                  <a:endParaRPr lang="x-none" sz="1500"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xmlns="" id="{5EE156A6-9025-19B7-4043-C1366EAAEF1D}"/>
                    </a:ext>
                  </a:extLst>
                </p:cNvPr>
                <p:cNvSpPr txBox="1"/>
                <p:nvPr/>
              </p:nvSpPr>
              <p:spPr>
                <a:xfrm>
                  <a:off x="7801709" y="5412402"/>
                  <a:ext cx="2187698" cy="323165"/>
                </a:xfrm>
                <a:prstGeom prst="rect">
                  <a:avLst/>
                </a:prstGeom>
                <a:noFill/>
              </p:spPr>
              <p:txBody>
                <a:bodyPr wrap="none" rtlCol="0">
                  <a:spAutoFit/>
                </a:bodyPr>
                <a:lstStyle/>
                <a:p>
                  <a:r>
                    <a:rPr lang="en-US" sz="1500" dirty="0">
                      <a:latin typeface="Times New Roman" panose="02020603050405020304" pitchFamily="18" charset="0"/>
                      <a:cs typeface="Times New Roman" panose="02020603050405020304" pitchFamily="18" charset="0"/>
                    </a:rPr>
                    <a:t>Bias for COVID - 19</a:t>
                  </a:r>
                  <a:endParaRPr lang="x-none" sz="1500"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xmlns="" id="{51F10E28-EC60-F2F6-1CA2-258C4179D125}"/>
                    </a:ext>
                  </a:extLst>
                </p:cNvPr>
                <p:cNvSpPr txBox="1"/>
                <p:nvPr/>
              </p:nvSpPr>
              <p:spPr>
                <a:xfrm>
                  <a:off x="8492923" y="4836614"/>
                  <a:ext cx="824265" cy="369332"/>
                </a:xfrm>
                <a:prstGeom prst="rect">
                  <a:avLst/>
                </a:prstGeom>
                <a:noFill/>
              </p:spPr>
              <p:txBody>
                <a:bodyPr wrap="none" rtlCol="0">
                  <a:spAutoFit/>
                </a:bodyPr>
                <a:lstStyle/>
                <a:p>
                  <a:r>
                    <a:rPr lang="x-none" b="1" dirty="0">
                      <a:latin typeface="Times New Roman" panose="02020603050405020304" pitchFamily="18" charset="0"/>
                      <a:cs typeface="Times New Roman" panose="02020603050405020304" pitchFamily="18" charset="0"/>
                    </a:rPr>
                    <a:t>2020 ~</a:t>
                  </a:r>
                </a:p>
              </p:txBody>
            </p:sp>
            <p:cxnSp>
              <p:nvCxnSpPr>
                <p:cNvPr id="64" name="Straight Connector 63">
                  <a:extLst>
                    <a:ext uri="{FF2B5EF4-FFF2-40B4-BE49-F238E27FC236}">
                      <a16:creationId xmlns:a16="http://schemas.microsoft.com/office/drawing/2014/main" xmlns="" id="{138F4CDF-B5F3-F2AD-7C7D-B3DB719DBCFD}"/>
                    </a:ext>
                  </a:extLst>
                </p:cNvPr>
                <p:cNvCxnSpPr>
                  <a:cxnSpLocks/>
                </p:cNvCxnSpPr>
                <p:nvPr/>
              </p:nvCxnSpPr>
              <p:spPr>
                <a:xfrm>
                  <a:off x="7350348" y="4827478"/>
                  <a:ext cx="0" cy="95425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9" name="Right Arrow 68">
                <a:extLst>
                  <a:ext uri="{FF2B5EF4-FFF2-40B4-BE49-F238E27FC236}">
                    <a16:creationId xmlns:a16="http://schemas.microsoft.com/office/drawing/2014/main" xmlns="" id="{5BCA4321-1BAD-8ABD-1444-B41AF619D895}"/>
                  </a:ext>
                </a:extLst>
              </p:cNvPr>
              <p:cNvSpPr/>
              <p:nvPr/>
            </p:nvSpPr>
            <p:spPr>
              <a:xfrm>
                <a:off x="4482228" y="5579165"/>
                <a:ext cx="5813779" cy="172278"/>
              </a:xfrm>
              <a:prstGeom prst="rightArrow">
                <a:avLst/>
              </a:prstGeom>
              <a:solidFill>
                <a:srgbClr val="23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grpSp>
      </p:grpSp>
      <p:pic>
        <p:nvPicPr>
          <p:cNvPr id="15" name="Picture 14" descr="Table&#10;&#10;Description automatically generated">
            <a:extLst>
              <a:ext uri="{FF2B5EF4-FFF2-40B4-BE49-F238E27FC236}">
                <a16:creationId xmlns:a16="http://schemas.microsoft.com/office/drawing/2014/main" xmlns="" id="{6B6B64B0-FD71-E182-906B-D6BBF55859A6}"/>
              </a:ext>
            </a:extLst>
          </p:cNvPr>
          <p:cNvPicPr>
            <a:picLocks noChangeAspect="1"/>
          </p:cNvPicPr>
          <p:nvPr/>
        </p:nvPicPr>
        <p:blipFill rotWithShape="1">
          <a:blip r:embed="rId17"/>
          <a:srcRect l="20510" t="3727" r="2086" b="2521"/>
          <a:stretch/>
        </p:blipFill>
        <p:spPr>
          <a:xfrm>
            <a:off x="8759521" y="4329979"/>
            <a:ext cx="2507375" cy="1790832"/>
          </a:xfrm>
          <a:prstGeom prst="rect">
            <a:avLst/>
          </a:prstGeom>
          <a:ln w="28575">
            <a:solidFill>
              <a:srgbClr val="239D8E"/>
            </a:solidFill>
          </a:ln>
        </p:spPr>
      </p:pic>
    </p:spTree>
    <p:extLst>
      <p:ext uri="{BB962C8B-B14F-4D97-AF65-F5344CB8AC3E}">
        <p14:creationId xmlns:p14="http://schemas.microsoft.com/office/powerpoint/2010/main" val="3750936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AEDD2DA-1EA0-6AF6-30F3-6C26E089764D}"/>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Methods</a:t>
            </a:r>
            <a:endParaRPr lang="x-none" sz="1500" b="1" dirty="0">
              <a:solidFill>
                <a:srgbClr val="0E318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xmlns="" id="{5CFEC3E1-676E-C676-7B16-5C2C7755BBE0}"/>
              </a:ext>
            </a:extLst>
          </p:cNvPr>
          <p:cNvSpPr txBox="1"/>
          <p:nvPr/>
        </p:nvSpPr>
        <p:spPr>
          <a:xfrm>
            <a:off x="3049121" y="3284675"/>
            <a:ext cx="6098240" cy="369332"/>
          </a:xfrm>
          <a:prstGeom prst="rect">
            <a:avLst/>
          </a:prstGeom>
          <a:noFill/>
        </p:spPr>
        <p:txBody>
          <a:bodyPr wrap="square">
            <a:spAutoFit/>
          </a:bodyPr>
          <a:lstStyle/>
          <a:p>
            <a:r>
              <a:rPr lang="en-US" altLang="ko-KR" sz="1800" b="1" dirty="0">
                <a:solidFill>
                  <a:schemeClr val="bg1"/>
                </a:solidFill>
                <a:latin typeface="Times New Roman" panose="02020603050405020304" pitchFamily="18" charset="0"/>
                <a:cs typeface="Times New Roman" panose="02020603050405020304" pitchFamily="18" charset="0"/>
              </a:rPr>
              <a:t>-</a:t>
            </a:r>
            <a:r>
              <a:rPr lang="ko-KR" altLang="en-US" sz="1800" b="1" dirty="0">
                <a:solidFill>
                  <a:schemeClr val="bg1"/>
                </a:solidFill>
                <a:latin typeface="Times New Roman" panose="02020603050405020304" pitchFamily="18" charset="0"/>
                <a:cs typeface="Times New Roman" panose="02020603050405020304" pitchFamily="18" charset="0"/>
              </a:rPr>
              <a:t> </a:t>
            </a:r>
            <a:r>
              <a:rPr lang="en-US" altLang="ko-KR" sz="1800" b="1" dirty="0">
                <a:solidFill>
                  <a:schemeClr val="bg1"/>
                </a:solidFill>
                <a:latin typeface="Times New Roman" panose="02020603050405020304" pitchFamily="18" charset="0"/>
                <a:cs typeface="Times New Roman" panose="02020603050405020304" pitchFamily="18" charset="0"/>
              </a:rPr>
              <a:t>Introduction selection ageing related cancer framework</a:t>
            </a:r>
            <a:endParaRPr lang="x-none" sz="18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xmlns="" id="{FDF0D52D-AAC3-CB83-C3A5-8D287E258E13}"/>
              </a:ext>
            </a:extLst>
          </p:cNvPr>
          <p:cNvSpPr txBox="1"/>
          <p:nvPr/>
        </p:nvSpPr>
        <p:spPr>
          <a:xfrm>
            <a:off x="2104132" y="78050"/>
            <a:ext cx="7928247"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Introduction selection ageing related cancer framework</a:t>
            </a:r>
            <a:endParaRPr lang="x-none" sz="2500" b="1" dirty="0">
              <a:solidFill>
                <a:schemeClr val="bg1"/>
              </a:solidFill>
            </a:endParaRPr>
          </a:p>
        </p:txBody>
      </p:sp>
      <p:sp>
        <p:nvSpPr>
          <p:cNvPr id="36" name="TextBox 35">
            <a:extLst>
              <a:ext uri="{FF2B5EF4-FFF2-40B4-BE49-F238E27FC236}">
                <a16:creationId xmlns:a16="http://schemas.microsoft.com/office/drawing/2014/main" xmlns="" id="{446A2A52-2BA8-1197-0628-7BBD76C57159}"/>
              </a:ext>
            </a:extLst>
          </p:cNvPr>
          <p:cNvSpPr txBox="1"/>
          <p:nvPr/>
        </p:nvSpPr>
        <p:spPr>
          <a:xfrm>
            <a:off x="3053221" y="5784995"/>
            <a:ext cx="6094140" cy="369332"/>
          </a:xfrm>
          <a:prstGeom prst="rect">
            <a:avLst/>
          </a:prstGeom>
          <a:noFill/>
        </p:spPr>
        <p:txBody>
          <a:bodyPr wrap="square">
            <a:spAutoFit/>
          </a:bodyPr>
          <a:lstStyle/>
          <a:p>
            <a:pPr algn="ctr"/>
            <a:r>
              <a:rPr lang="en-US" sz="1800" i="1" dirty="0">
                <a:solidFill>
                  <a:srgbClr val="000000"/>
                </a:solidFill>
                <a:effectLst/>
                <a:latin typeface="Times New Roman" panose="02020603050405020304" pitchFamily="18" charset="0"/>
                <a:ea typeface="Times New Roman" panose="02020603050405020304" pitchFamily="18" charset="0"/>
              </a:rPr>
              <a:t>Ageing related cancer selection framework</a:t>
            </a:r>
            <a:endParaRPr lang="x-none" dirty="0"/>
          </a:p>
        </p:txBody>
      </p:sp>
      <p:pic>
        <p:nvPicPr>
          <p:cNvPr id="16" name="Picture 15" descr="Logo&#10;&#10;Description automatically generated">
            <a:extLst>
              <a:ext uri="{FF2B5EF4-FFF2-40B4-BE49-F238E27FC236}">
                <a16:creationId xmlns:a16="http://schemas.microsoft.com/office/drawing/2014/main" xmlns="" id="{AAFDDA7A-91BE-44A2-B32A-A14D715A0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grpSp>
        <p:nvGrpSpPr>
          <p:cNvPr id="43" name="Group 42">
            <a:extLst>
              <a:ext uri="{FF2B5EF4-FFF2-40B4-BE49-F238E27FC236}">
                <a16:creationId xmlns:a16="http://schemas.microsoft.com/office/drawing/2014/main" xmlns="" id="{6B66EFB7-EBBD-9C33-03F2-80B2C0CA7CF2}"/>
              </a:ext>
            </a:extLst>
          </p:cNvPr>
          <p:cNvGrpSpPr/>
          <p:nvPr/>
        </p:nvGrpSpPr>
        <p:grpSpPr>
          <a:xfrm>
            <a:off x="1459603" y="948854"/>
            <a:ext cx="8069249" cy="4755966"/>
            <a:chOff x="2374670" y="473604"/>
            <a:chExt cx="8069249" cy="4755966"/>
          </a:xfrm>
        </p:grpSpPr>
        <p:sp>
          <p:nvSpPr>
            <p:cNvPr id="44" name="Rectangle 43">
              <a:extLst>
                <a:ext uri="{FF2B5EF4-FFF2-40B4-BE49-F238E27FC236}">
                  <a16:creationId xmlns:a16="http://schemas.microsoft.com/office/drawing/2014/main" xmlns="" id="{59D6BC79-E56E-0A51-5BEC-62B64C62C54A}"/>
                </a:ext>
              </a:extLst>
            </p:cNvPr>
            <p:cNvSpPr/>
            <p:nvPr/>
          </p:nvSpPr>
          <p:spPr>
            <a:xfrm>
              <a:off x="4441754" y="473604"/>
              <a:ext cx="2626156" cy="5478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b="1" dirty="0">
                  <a:solidFill>
                    <a:schemeClr val="tx1"/>
                  </a:solidFill>
                </a:rPr>
                <a:t>Cancer incidence &amp; mortality by age/ cancer types/sex in korea in 2019</a:t>
              </a:r>
            </a:p>
          </p:txBody>
        </p:sp>
        <p:sp>
          <p:nvSpPr>
            <p:cNvPr id="45" name="Rectangle 44">
              <a:extLst>
                <a:ext uri="{FF2B5EF4-FFF2-40B4-BE49-F238E27FC236}">
                  <a16:creationId xmlns:a16="http://schemas.microsoft.com/office/drawing/2014/main" xmlns="" id="{3862DC66-3F52-3DD6-B3AF-C47B8B9B5430}"/>
                </a:ext>
              </a:extLst>
            </p:cNvPr>
            <p:cNvSpPr/>
            <p:nvPr/>
          </p:nvSpPr>
          <p:spPr>
            <a:xfrm>
              <a:off x="4487552" y="1588008"/>
              <a:ext cx="5956367" cy="4706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x-none" sz="1200" dirty="0">
                  <a:solidFill>
                    <a:schemeClr val="tx1"/>
                  </a:solidFill>
                </a:rPr>
                <a:t>Condition1 : Comparison1 and Comparison2 rate ratio </a:t>
              </a:r>
              <a:r>
                <a:rPr lang="x-none" sz="1200" b="0" i="0" u="none" strike="noStrike" dirty="0">
                  <a:solidFill>
                    <a:schemeClr val="tx1"/>
                  </a:solidFill>
                  <a:effectLst/>
                  <a:ea typeface="Apple SD Gothic Neo" panose="02000300000000000000" pitchFamily="2" charset="-127"/>
                </a:rPr>
                <a:t> ≥ 2 and comparison3 rate ratio ≥1 </a:t>
              </a:r>
              <a:endParaRPr lang="x-none" sz="1200" dirty="0">
                <a:solidFill>
                  <a:schemeClr val="tx1"/>
                </a:solidFill>
              </a:endParaRPr>
            </a:p>
          </p:txBody>
        </p:sp>
        <p:sp>
          <p:nvSpPr>
            <p:cNvPr id="46" name="Rectangle 45">
              <a:extLst>
                <a:ext uri="{FF2B5EF4-FFF2-40B4-BE49-F238E27FC236}">
                  <a16:creationId xmlns:a16="http://schemas.microsoft.com/office/drawing/2014/main" xmlns="" id="{6BA6A32D-6AF9-A89A-3BF2-97E9616F281C}"/>
                </a:ext>
              </a:extLst>
            </p:cNvPr>
            <p:cNvSpPr/>
            <p:nvPr/>
          </p:nvSpPr>
          <p:spPr>
            <a:xfrm>
              <a:off x="4487552" y="2302049"/>
              <a:ext cx="5956366" cy="4706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x-none" sz="1200" dirty="0">
                  <a:solidFill>
                    <a:schemeClr val="tx1"/>
                  </a:solidFill>
                </a:rPr>
                <a:t>Condition2 : Incidence rate in all age </a:t>
              </a:r>
              <a:r>
                <a:rPr lang="en-US" altLang="ko-KR" sz="1200" dirty="0">
                  <a:solidFill>
                    <a:schemeClr val="tx1"/>
                  </a:solidFill>
                </a:rPr>
                <a:t>&amp; </a:t>
              </a:r>
              <a:r>
                <a:rPr lang="x-none" sz="1200" dirty="0">
                  <a:solidFill>
                    <a:schemeClr val="tx1"/>
                  </a:solidFill>
                </a:rPr>
                <a:t>in 65+ age within the highest 10 rank </a:t>
              </a:r>
            </a:p>
          </p:txBody>
        </p:sp>
        <p:sp>
          <p:nvSpPr>
            <p:cNvPr id="47" name="Rectangle 46">
              <a:extLst>
                <a:ext uri="{FF2B5EF4-FFF2-40B4-BE49-F238E27FC236}">
                  <a16:creationId xmlns:a16="http://schemas.microsoft.com/office/drawing/2014/main" xmlns="" id="{DED1598F-92FD-937C-ECAC-96166FD81E4E}"/>
                </a:ext>
              </a:extLst>
            </p:cNvPr>
            <p:cNvSpPr/>
            <p:nvPr/>
          </p:nvSpPr>
          <p:spPr>
            <a:xfrm>
              <a:off x="4487552" y="3015290"/>
              <a:ext cx="5956366" cy="47064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x-none" sz="1200" dirty="0">
                  <a:solidFill>
                    <a:schemeClr val="tx1"/>
                  </a:solidFill>
                </a:rPr>
                <a:t>Condition3: 00-34, 35-49,50-64 age group aapc increase &amp; 65+ age gorup aapc decrease </a:t>
              </a:r>
            </a:p>
          </p:txBody>
        </p:sp>
        <p:sp>
          <p:nvSpPr>
            <p:cNvPr id="48" name="TextBox 47">
              <a:extLst>
                <a:ext uri="{FF2B5EF4-FFF2-40B4-BE49-F238E27FC236}">
                  <a16:creationId xmlns:a16="http://schemas.microsoft.com/office/drawing/2014/main" xmlns="" id="{0FE7DCAA-4130-8362-910F-F77522E13626}"/>
                </a:ext>
              </a:extLst>
            </p:cNvPr>
            <p:cNvSpPr txBox="1"/>
            <p:nvPr/>
          </p:nvSpPr>
          <p:spPr>
            <a:xfrm>
              <a:off x="2374670" y="2031500"/>
              <a:ext cx="1426416" cy="307777"/>
            </a:xfrm>
            <a:prstGeom prst="rect">
              <a:avLst/>
            </a:prstGeom>
            <a:noFill/>
          </p:spPr>
          <p:txBody>
            <a:bodyPr wrap="none" rtlCol="0">
              <a:spAutoFit/>
            </a:bodyPr>
            <a:lstStyle/>
            <a:p>
              <a:r>
                <a:rPr lang="x-none" sz="1400" b="1" dirty="0"/>
                <a:t>Inclusion criteria</a:t>
              </a:r>
            </a:p>
          </p:txBody>
        </p:sp>
        <p:sp>
          <p:nvSpPr>
            <p:cNvPr id="49" name="TextBox 48">
              <a:extLst>
                <a:ext uri="{FF2B5EF4-FFF2-40B4-BE49-F238E27FC236}">
                  <a16:creationId xmlns:a16="http://schemas.microsoft.com/office/drawing/2014/main" xmlns="" id="{56FA862F-CDBF-4BE7-51E8-354550563C72}"/>
                </a:ext>
              </a:extLst>
            </p:cNvPr>
            <p:cNvSpPr txBox="1"/>
            <p:nvPr/>
          </p:nvSpPr>
          <p:spPr>
            <a:xfrm>
              <a:off x="2380056" y="3096723"/>
              <a:ext cx="1447960" cy="307777"/>
            </a:xfrm>
            <a:prstGeom prst="rect">
              <a:avLst/>
            </a:prstGeom>
            <a:noFill/>
          </p:spPr>
          <p:txBody>
            <a:bodyPr wrap="none" rtlCol="0">
              <a:spAutoFit/>
            </a:bodyPr>
            <a:lstStyle/>
            <a:p>
              <a:r>
                <a:rPr lang="x-none" sz="1400" b="1" dirty="0"/>
                <a:t>Exclusion criteria</a:t>
              </a:r>
            </a:p>
          </p:txBody>
        </p:sp>
        <p:cxnSp>
          <p:nvCxnSpPr>
            <p:cNvPr id="50" name="Straight Connector 49">
              <a:extLst>
                <a:ext uri="{FF2B5EF4-FFF2-40B4-BE49-F238E27FC236}">
                  <a16:creationId xmlns:a16="http://schemas.microsoft.com/office/drawing/2014/main" xmlns="" id="{ACE4FEAA-0802-F48F-6575-4898888A7FA0}"/>
                </a:ext>
              </a:extLst>
            </p:cNvPr>
            <p:cNvCxnSpPr>
              <a:stCxn id="47" idx="1"/>
              <a:endCxn id="49" idx="3"/>
            </p:cNvCxnSpPr>
            <p:nvPr/>
          </p:nvCxnSpPr>
          <p:spPr>
            <a:xfrm flipH="1" flipV="1">
              <a:off x="3828016" y="3250612"/>
              <a:ext cx="65953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Down Arrow 50">
              <a:extLst>
                <a:ext uri="{FF2B5EF4-FFF2-40B4-BE49-F238E27FC236}">
                  <a16:creationId xmlns:a16="http://schemas.microsoft.com/office/drawing/2014/main" xmlns="" id="{ABD9C6AE-2409-A98B-BE11-9C8EB3756FF5}"/>
                </a:ext>
              </a:extLst>
            </p:cNvPr>
            <p:cNvSpPr/>
            <p:nvPr/>
          </p:nvSpPr>
          <p:spPr>
            <a:xfrm>
              <a:off x="5570901" y="1121849"/>
              <a:ext cx="367862" cy="37837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2" name="Rectangle 51">
              <a:extLst>
                <a:ext uri="{FF2B5EF4-FFF2-40B4-BE49-F238E27FC236}">
                  <a16:creationId xmlns:a16="http://schemas.microsoft.com/office/drawing/2014/main" xmlns="" id="{89E32900-53C9-2A0F-427B-B17BF6AE57A4}"/>
                </a:ext>
              </a:extLst>
            </p:cNvPr>
            <p:cNvSpPr/>
            <p:nvPr/>
          </p:nvSpPr>
          <p:spPr>
            <a:xfrm>
              <a:off x="4487552" y="3888657"/>
              <a:ext cx="2626156" cy="5478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solidFill>
                    <a:schemeClr val="tx1"/>
                  </a:solidFill>
                </a:rPr>
                <a:t>Ageing related cancer selection in incidence rate</a:t>
              </a:r>
            </a:p>
          </p:txBody>
        </p:sp>
        <p:cxnSp>
          <p:nvCxnSpPr>
            <p:cNvPr id="53" name="Elbow Connector 52">
              <a:extLst>
                <a:ext uri="{FF2B5EF4-FFF2-40B4-BE49-F238E27FC236}">
                  <a16:creationId xmlns:a16="http://schemas.microsoft.com/office/drawing/2014/main" xmlns="" id="{1D205F5E-E355-2ABD-87FF-F16954E9585C}"/>
                </a:ext>
              </a:extLst>
            </p:cNvPr>
            <p:cNvCxnSpPr>
              <a:stCxn id="45" idx="1"/>
              <a:endCxn id="48" idx="3"/>
            </p:cNvCxnSpPr>
            <p:nvPr/>
          </p:nvCxnSpPr>
          <p:spPr>
            <a:xfrm rot="10800000" flipV="1">
              <a:off x="3801086" y="1823331"/>
              <a:ext cx="686466" cy="36205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Elbow Connector 53">
              <a:extLst>
                <a:ext uri="{FF2B5EF4-FFF2-40B4-BE49-F238E27FC236}">
                  <a16:creationId xmlns:a16="http://schemas.microsoft.com/office/drawing/2014/main" xmlns="" id="{1A80D9A9-B41A-8140-5189-282D887039CB}"/>
                </a:ext>
              </a:extLst>
            </p:cNvPr>
            <p:cNvCxnSpPr>
              <a:stCxn id="48" idx="3"/>
              <a:endCxn id="46" idx="1"/>
            </p:cNvCxnSpPr>
            <p:nvPr/>
          </p:nvCxnSpPr>
          <p:spPr>
            <a:xfrm>
              <a:off x="3801086" y="2185389"/>
              <a:ext cx="686466" cy="351983"/>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xmlns="" id="{5C91517B-BD88-AEEF-E3EF-EED2EE08BF53}"/>
                </a:ext>
              </a:extLst>
            </p:cNvPr>
            <p:cNvSpPr/>
            <p:nvPr/>
          </p:nvSpPr>
          <p:spPr>
            <a:xfrm>
              <a:off x="7817762" y="3888656"/>
              <a:ext cx="2626156" cy="5478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solidFill>
                    <a:schemeClr val="tx1"/>
                  </a:solidFill>
                </a:rPr>
                <a:t>Ageing related cancer selection in mortality rate</a:t>
              </a:r>
            </a:p>
          </p:txBody>
        </p:sp>
        <p:cxnSp>
          <p:nvCxnSpPr>
            <p:cNvPr id="56" name="Elbow Connector 55">
              <a:extLst>
                <a:ext uri="{FF2B5EF4-FFF2-40B4-BE49-F238E27FC236}">
                  <a16:creationId xmlns:a16="http://schemas.microsoft.com/office/drawing/2014/main" xmlns="" id="{9B907AE5-CC65-BC4A-DE3E-DFBBD386607F}"/>
                </a:ext>
              </a:extLst>
            </p:cNvPr>
            <p:cNvCxnSpPr>
              <a:stCxn id="47" idx="2"/>
              <a:endCxn id="52" idx="0"/>
            </p:cNvCxnSpPr>
            <p:nvPr/>
          </p:nvCxnSpPr>
          <p:spPr>
            <a:xfrm rot="5400000">
              <a:off x="6431822" y="2854744"/>
              <a:ext cx="402722" cy="166510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xmlns="" id="{601FE6A8-9C9C-F95A-8500-C10B79FA8DDB}"/>
                </a:ext>
              </a:extLst>
            </p:cNvPr>
            <p:cNvCxnSpPr>
              <a:stCxn id="47" idx="2"/>
              <a:endCxn id="55" idx="0"/>
            </p:cNvCxnSpPr>
            <p:nvPr/>
          </p:nvCxnSpPr>
          <p:spPr>
            <a:xfrm rot="16200000" flipH="1">
              <a:off x="8096927" y="2854742"/>
              <a:ext cx="402721" cy="166510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xmlns="" id="{9B9EDB60-16C4-6298-21EB-510BC13BAC5C}"/>
                </a:ext>
              </a:extLst>
            </p:cNvPr>
            <p:cNvSpPr/>
            <p:nvPr/>
          </p:nvSpPr>
          <p:spPr>
            <a:xfrm>
              <a:off x="4487552" y="4681671"/>
              <a:ext cx="2626156" cy="5478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solidFill>
                    <a:schemeClr val="tx1"/>
                  </a:solidFill>
                </a:rPr>
                <a:t>Final Selection</a:t>
              </a:r>
            </a:p>
          </p:txBody>
        </p:sp>
        <p:sp>
          <p:nvSpPr>
            <p:cNvPr id="59" name="Rectangle 58">
              <a:extLst>
                <a:ext uri="{FF2B5EF4-FFF2-40B4-BE49-F238E27FC236}">
                  <a16:creationId xmlns:a16="http://schemas.microsoft.com/office/drawing/2014/main" xmlns="" id="{FDB4A825-9BE8-8B47-5CA1-964B5D493F17}"/>
                </a:ext>
              </a:extLst>
            </p:cNvPr>
            <p:cNvSpPr/>
            <p:nvPr/>
          </p:nvSpPr>
          <p:spPr>
            <a:xfrm>
              <a:off x="7817762" y="4667012"/>
              <a:ext cx="2626156" cy="54789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x-none" sz="1200" dirty="0">
                  <a:solidFill>
                    <a:schemeClr val="tx1"/>
                  </a:solidFill>
                </a:rPr>
                <a:t>Final Selection</a:t>
              </a:r>
            </a:p>
          </p:txBody>
        </p:sp>
        <p:cxnSp>
          <p:nvCxnSpPr>
            <p:cNvPr id="60" name="Straight Arrow Connector 59">
              <a:extLst>
                <a:ext uri="{FF2B5EF4-FFF2-40B4-BE49-F238E27FC236}">
                  <a16:creationId xmlns:a16="http://schemas.microsoft.com/office/drawing/2014/main" xmlns="" id="{CC9DE3FD-EBF0-8050-8329-EFE1B7E47DA8}"/>
                </a:ext>
              </a:extLst>
            </p:cNvPr>
            <p:cNvCxnSpPr>
              <a:stCxn id="52" idx="2"/>
              <a:endCxn id="58" idx="0"/>
            </p:cNvCxnSpPr>
            <p:nvPr/>
          </p:nvCxnSpPr>
          <p:spPr>
            <a:xfrm>
              <a:off x="5800630" y="4436556"/>
              <a:ext cx="0" cy="2451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xmlns="" id="{7AD47904-CBA3-75C9-92A8-1C8751D94C47}"/>
                </a:ext>
              </a:extLst>
            </p:cNvPr>
            <p:cNvCxnSpPr/>
            <p:nvPr/>
          </p:nvCxnSpPr>
          <p:spPr>
            <a:xfrm>
              <a:off x="9145525" y="4436556"/>
              <a:ext cx="0" cy="2451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xmlns="" id="{845AE7CD-718F-39CB-6FB4-265357C0571E}"/>
                </a:ext>
              </a:extLst>
            </p:cNvPr>
            <p:cNvSpPr txBox="1"/>
            <p:nvPr/>
          </p:nvSpPr>
          <p:spPr>
            <a:xfrm>
              <a:off x="2380056" y="4034404"/>
              <a:ext cx="1712200" cy="307777"/>
            </a:xfrm>
            <a:prstGeom prst="rect">
              <a:avLst/>
            </a:prstGeom>
            <a:noFill/>
          </p:spPr>
          <p:txBody>
            <a:bodyPr wrap="none" rtlCol="0">
              <a:spAutoFit/>
            </a:bodyPr>
            <a:lstStyle/>
            <a:p>
              <a:r>
                <a:rPr lang="en-GB" sz="1400" b="1" dirty="0"/>
                <a:t>Unifying cancer type</a:t>
              </a:r>
              <a:endParaRPr lang="x-none" sz="1400" b="1" dirty="0"/>
            </a:p>
          </p:txBody>
        </p:sp>
        <p:cxnSp>
          <p:nvCxnSpPr>
            <p:cNvPr id="63" name="Straight Connector 62">
              <a:extLst>
                <a:ext uri="{FF2B5EF4-FFF2-40B4-BE49-F238E27FC236}">
                  <a16:creationId xmlns:a16="http://schemas.microsoft.com/office/drawing/2014/main" xmlns="" id="{9E638596-C5CE-AAA2-0FA0-3BC232203F20}"/>
                </a:ext>
              </a:extLst>
            </p:cNvPr>
            <p:cNvCxnSpPr>
              <a:endCxn id="62" idx="3"/>
            </p:cNvCxnSpPr>
            <p:nvPr/>
          </p:nvCxnSpPr>
          <p:spPr>
            <a:xfrm flipH="1" flipV="1">
              <a:off x="4092256" y="4188293"/>
              <a:ext cx="395296"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48325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128F77B9-9AB6-5412-17A8-CEEC8DC88456}"/>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Methods</a:t>
            </a:r>
            <a:endParaRPr lang="x-none" sz="1500" b="1" dirty="0">
              <a:solidFill>
                <a:srgbClr val="0E318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graphicFrame>
        <p:nvGraphicFramePr>
          <p:cNvPr id="16" name="Table 16">
            <a:extLst>
              <a:ext uri="{FF2B5EF4-FFF2-40B4-BE49-F238E27FC236}">
                <a16:creationId xmlns:a16="http://schemas.microsoft.com/office/drawing/2014/main" xmlns="" id="{656FADC4-330E-AF1B-CBA5-32A233226084}"/>
              </a:ext>
            </a:extLst>
          </p:cNvPr>
          <p:cNvGraphicFramePr>
            <a:graphicFrameLocks noGrp="1"/>
          </p:cNvGraphicFramePr>
          <p:nvPr>
            <p:extLst>
              <p:ext uri="{D42A27DB-BD31-4B8C-83A1-F6EECF244321}">
                <p14:modId xmlns:p14="http://schemas.microsoft.com/office/powerpoint/2010/main" val="319999586"/>
              </p:ext>
            </p:extLst>
          </p:nvPr>
        </p:nvGraphicFramePr>
        <p:xfrm>
          <a:off x="328054" y="2555664"/>
          <a:ext cx="6824469" cy="2489200"/>
        </p:xfrm>
        <a:graphic>
          <a:graphicData uri="http://schemas.openxmlformats.org/drawingml/2006/table">
            <a:tbl>
              <a:tblPr firstRow="1" bandRow="1">
                <a:tableStyleId>{7DF18680-E054-41AD-8BC1-D1AEF772440D}</a:tableStyleId>
              </a:tblPr>
              <a:tblGrid>
                <a:gridCol w="2157972">
                  <a:extLst>
                    <a:ext uri="{9D8B030D-6E8A-4147-A177-3AD203B41FA5}">
                      <a16:colId xmlns:a16="http://schemas.microsoft.com/office/drawing/2014/main" xmlns="" val="3675445134"/>
                    </a:ext>
                  </a:extLst>
                </a:gridCol>
                <a:gridCol w="1582586">
                  <a:extLst>
                    <a:ext uri="{9D8B030D-6E8A-4147-A177-3AD203B41FA5}">
                      <a16:colId xmlns:a16="http://schemas.microsoft.com/office/drawing/2014/main" xmlns="" val="1858621147"/>
                    </a:ext>
                  </a:extLst>
                </a:gridCol>
                <a:gridCol w="3083911">
                  <a:extLst>
                    <a:ext uri="{9D8B030D-6E8A-4147-A177-3AD203B41FA5}">
                      <a16:colId xmlns:a16="http://schemas.microsoft.com/office/drawing/2014/main" xmlns="" val="1320140011"/>
                    </a:ext>
                  </a:extLst>
                </a:gridCol>
              </a:tblGrid>
              <a:tr h="0">
                <a:tc>
                  <a:txBody>
                    <a:bodyPr/>
                    <a:lstStyle/>
                    <a:p>
                      <a:pPr algn="ctr"/>
                      <a:r>
                        <a:rPr lang="x-none" dirty="0"/>
                        <a:t>Category</a:t>
                      </a:r>
                    </a:p>
                  </a:txBody>
                  <a:tcPr anchor="ctr"/>
                </a:tc>
                <a:tc>
                  <a:txBody>
                    <a:bodyPr/>
                    <a:lstStyle/>
                    <a:p>
                      <a:pPr algn="ctr"/>
                      <a:r>
                        <a:rPr lang="x-none" dirty="0"/>
                        <a:t>Model</a:t>
                      </a:r>
                    </a:p>
                  </a:txBody>
                  <a:tcPr anchor="ctr"/>
                </a:tc>
                <a:tc>
                  <a:txBody>
                    <a:bodyPr/>
                    <a:lstStyle/>
                    <a:p>
                      <a:pPr algn="ctr"/>
                      <a:r>
                        <a:rPr lang="x-none" dirty="0"/>
                        <a:t>Name</a:t>
                      </a:r>
                    </a:p>
                  </a:txBody>
                  <a:tcPr anchor="ctr"/>
                </a:tc>
                <a:extLst>
                  <a:ext uri="{0D108BD9-81ED-4DB2-BD59-A6C34878D82A}">
                    <a16:rowId xmlns:a16="http://schemas.microsoft.com/office/drawing/2014/main" xmlns="" val="3368282026"/>
                  </a:ext>
                </a:extLst>
              </a:tr>
              <a:tr h="370840">
                <a:tc rowSpan="2">
                  <a:txBody>
                    <a:bodyPr/>
                    <a:lstStyle/>
                    <a:p>
                      <a:pPr algn="ctr"/>
                      <a:r>
                        <a:rPr lang="x-none" b="1" dirty="0"/>
                        <a:t>Population Struture -based</a:t>
                      </a:r>
                    </a:p>
                  </a:txBody>
                  <a:tcPr anchor="ctr">
                    <a:lnB w="12700" cap="flat" cmpd="sng" algn="ctr">
                      <a:solidFill>
                        <a:schemeClr val="tx1"/>
                      </a:solidFill>
                      <a:prstDash val="solid"/>
                      <a:round/>
                      <a:headEnd type="none" w="med" len="med"/>
                      <a:tailEnd type="none" w="med" len="med"/>
                    </a:lnB>
                    <a:noFill/>
                  </a:tcPr>
                </a:tc>
                <a:tc rowSpan="2">
                  <a:txBody>
                    <a:bodyPr/>
                    <a:lstStyle/>
                    <a:p>
                      <a:pPr algn="ctr"/>
                      <a:r>
                        <a:rPr lang="x-none" b="1" dirty="0"/>
                        <a:t>GLM</a:t>
                      </a:r>
                    </a:p>
                  </a:txBody>
                  <a:tcPr anchor="ctr">
                    <a:lnB w="12700" cap="flat" cmpd="sng" algn="ctr">
                      <a:solidFill>
                        <a:schemeClr val="tx1"/>
                      </a:solidFill>
                      <a:prstDash val="solid"/>
                      <a:round/>
                      <a:headEnd type="none" w="med" len="med"/>
                      <a:tailEnd type="none" w="med" len="med"/>
                    </a:lnB>
                    <a:noFill/>
                  </a:tcPr>
                </a:tc>
                <a:tc>
                  <a:txBody>
                    <a:bodyPr/>
                    <a:lstStyle/>
                    <a:p>
                      <a:pPr algn="ctr"/>
                      <a:r>
                        <a:rPr lang="x-none" dirty="0"/>
                        <a:t>Age-Drift-Period-Cohort (Nordpred)</a:t>
                      </a:r>
                    </a:p>
                  </a:txBody>
                  <a:tcPr anchor="ctr">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xmlns="" val="504538680"/>
                  </a:ext>
                </a:extLst>
              </a:tr>
              <a:tr h="370840">
                <a:tc vMerge="1">
                  <a:txBody>
                    <a:bodyPr/>
                    <a:lstStyle/>
                    <a:p>
                      <a:endParaRPr lang="x-none" dirty="0"/>
                    </a:p>
                  </a:txBody>
                  <a:tcPr/>
                </a:tc>
                <a:tc vMerge="1">
                  <a:txBody>
                    <a:bodyPr/>
                    <a:lstStyle/>
                    <a:p>
                      <a:pPr algn="ctr"/>
                      <a:r>
                        <a:rPr lang="x-none" dirty="0"/>
                        <a:t>APC</a:t>
                      </a:r>
                    </a:p>
                  </a:txBody>
                  <a:tcPr anchor="ctr"/>
                </a:tc>
                <a:tc>
                  <a:txBody>
                    <a:bodyPr/>
                    <a:lstStyle/>
                    <a:p>
                      <a:pPr algn="ctr"/>
                      <a:r>
                        <a:rPr lang="x-none" dirty="0"/>
                        <a:t>Bayesian-Age-Period-Cohort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307161661"/>
                  </a:ext>
                </a:extLst>
              </a:tr>
              <a:tr h="370840">
                <a:tc rowSpan="3">
                  <a:txBody>
                    <a:bodyPr/>
                    <a:lstStyle/>
                    <a:p>
                      <a:pPr algn="ctr"/>
                      <a:r>
                        <a:rPr lang="x-none" b="1" dirty="0"/>
                        <a:t>Non-Population structure-based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x-none" b="1" dirty="0"/>
                        <a:t>GLM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x-none" dirty="0"/>
                        <a:t>JOINPOINT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xmlns="" val="2546200623"/>
                  </a:ext>
                </a:extLst>
              </a:tr>
              <a:tr h="370840">
                <a:tc vMerge="1">
                  <a:txBody>
                    <a:bodyPr/>
                    <a:lstStyle/>
                    <a:p>
                      <a:endParaRPr lang="x-none" dirty="0"/>
                    </a:p>
                  </a:txBody>
                  <a:tcPr/>
                </a:tc>
                <a:tc rowSpan="2">
                  <a:txBody>
                    <a:bodyPr/>
                    <a:lstStyle/>
                    <a:p>
                      <a:pPr algn="ctr"/>
                      <a:r>
                        <a:rPr lang="x-none" b="1" dirty="0"/>
                        <a:t>Time Series Model</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x-none" dirty="0"/>
                        <a:t>ARIMA</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xmlns="" val="3517353755"/>
                  </a:ext>
                </a:extLst>
              </a:tr>
              <a:tr h="370840">
                <a:tc vMerge="1">
                  <a:txBody>
                    <a:bodyPr/>
                    <a:lstStyle/>
                    <a:p>
                      <a:endParaRPr lang="x-none" dirty="0"/>
                    </a:p>
                  </a:txBody>
                  <a:tcPr/>
                </a:tc>
                <a:tc vMerge="1">
                  <a:txBody>
                    <a:bodyPr/>
                    <a:lstStyle/>
                    <a:p>
                      <a:pPr algn="ctr"/>
                      <a:endParaRPr lang="x-none" dirty="0"/>
                    </a:p>
                  </a:txBody>
                  <a:tcPr anchor="ctr"/>
                </a:tc>
                <a:tc>
                  <a:txBody>
                    <a:bodyPr/>
                    <a:lstStyle/>
                    <a:p>
                      <a:pPr algn="ctr"/>
                      <a:r>
                        <a:rPr lang="x-none" dirty="0"/>
                        <a:t>Space-State Model Linear</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2560099995"/>
                  </a:ext>
                </a:extLst>
              </a:tr>
            </a:tbl>
          </a:graphicData>
        </a:graphic>
      </p:graphicFrame>
      <p:sp>
        <p:nvSpPr>
          <p:cNvPr id="17" name="TextBox 16">
            <a:extLst>
              <a:ext uri="{FF2B5EF4-FFF2-40B4-BE49-F238E27FC236}">
                <a16:creationId xmlns:a16="http://schemas.microsoft.com/office/drawing/2014/main" xmlns="" id="{E4345B30-6916-990B-4F09-A8B61FE49D76}"/>
              </a:ext>
            </a:extLst>
          </p:cNvPr>
          <p:cNvSpPr txBox="1"/>
          <p:nvPr/>
        </p:nvSpPr>
        <p:spPr>
          <a:xfrm>
            <a:off x="1669201" y="97634"/>
            <a:ext cx="9249880"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Introduction projection methods &amp; decomposition analysis </a:t>
            </a:r>
            <a:endParaRPr lang="x-none" sz="2500" b="1" dirty="0">
              <a:solidFill>
                <a:schemeClr val="bg1"/>
              </a:solidFill>
            </a:endParaRPr>
          </a:p>
        </p:txBody>
      </p:sp>
      <p:sp>
        <p:nvSpPr>
          <p:cNvPr id="18" name="TextBox 17">
            <a:extLst>
              <a:ext uri="{FF2B5EF4-FFF2-40B4-BE49-F238E27FC236}">
                <a16:creationId xmlns:a16="http://schemas.microsoft.com/office/drawing/2014/main" xmlns="" id="{AAD4D02C-E04A-C2BF-9E28-B1ADF89A771E}"/>
              </a:ext>
            </a:extLst>
          </p:cNvPr>
          <p:cNvSpPr txBox="1"/>
          <p:nvPr/>
        </p:nvSpPr>
        <p:spPr>
          <a:xfrm>
            <a:off x="1484955" y="1532621"/>
            <a:ext cx="4441280" cy="477054"/>
          </a:xfrm>
          <a:prstGeom prst="rect">
            <a:avLst/>
          </a:prstGeom>
          <a:noFill/>
        </p:spPr>
        <p:txBody>
          <a:bodyPr wrap="none" rtlCol="0">
            <a:spAutoFit/>
          </a:bodyPr>
          <a:lstStyle/>
          <a:p>
            <a:r>
              <a:rPr lang="en-US" altLang="ko-KR" sz="2500" b="1" dirty="0">
                <a:latin typeface="Times New Roman" panose="02020603050405020304" pitchFamily="18" charset="0"/>
                <a:cs typeface="Times New Roman" panose="02020603050405020304" pitchFamily="18" charset="0"/>
              </a:rPr>
              <a:t>[</a:t>
            </a:r>
            <a:r>
              <a:rPr lang="ko-KR" altLang="en-US" sz="2500" b="1" dirty="0">
                <a:latin typeface="Times New Roman" panose="02020603050405020304" pitchFamily="18" charset="0"/>
                <a:cs typeface="Times New Roman" panose="02020603050405020304" pitchFamily="18" charset="0"/>
              </a:rPr>
              <a:t> </a:t>
            </a:r>
            <a:r>
              <a:rPr lang="en-US" altLang="ko-KR" sz="2500" b="1" dirty="0">
                <a:latin typeface="Times New Roman" panose="02020603050405020304" pitchFamily="18" charset="0"/>
                <a:cs typeface="Times New Roman" panose="02020603050405020304" pitchFamily="18" charset="0"/>
              </a:rPr>
              <a:t>Selection Projection Method ]</a:t>
            </a:r>
            <a:endParaRPr lang="x-none" sz="2500" b="1" dirty="0">
              <a:latin typeface="Times New Roman" panose="02020603050405020304" pitchFamily="18" charset="0"/>
              <a:cs typeface="Times New Roman" panose="02020603050405020304" pitchFamily="18" charset="0"/>
            </a:endParaRPr>
          </a:p>
        </p:txBody>
      </p:sp>
      <p:pic>
        <p:nvPicPr>
          <p:cNvPr id="23" name="Picture 22" descr="Logo&#10;&#10;Description automatically generated">
            <a:extLst>
              <a:ext uri="{FF2B5EF4-FFF2-40B4-BE49-F238E27FC236}">
                <a16:creationId xmlns:a16="http://schemas.microsoft.com/office/drawing/2014/main" xmlns="" id="{41865002-72AF-EE3F-00D9-534EDC695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grpSp>
        <p:nvGrpSpPr>
          <p:cNvPr id="2" name="Group 1">
            <a:extLst>
              <a:ext uri="{FF2B5EF4-FFF2-40B4-BE49-F238E27FC236}">
                <a16:creationId xmlns:a16="http://schemas.microsoft.com/office/drawing/2014/main" xmlns="" id="{6BC4F422-D609-EC45-E434-27A6A17F22C6}"/>
              </a:ext>
            </a:extLst>
          </p:cNvPr>
          <p:cNvGrpSpPr/>
          <p:nvPr/>
        </p:nvGrpSpPr>
        <p:grpSpPr>
          <a:xfrm>
            <a:off x="7853165" y="2166578"/>
            <a:ext cx="3574329" cy="3505246"/>
            <a:chOff x="7437717" y="1588588"/>
            <a:chExt cx="3574329" cy="3505246"/>
          </a:xfrm>
        </p:grpSpPr>
        <p:cxnSp>
          <p:nvCxnSpPr>
            <p:cNvPr id="15" name="Straight Connector 14">
              <a:extLst>
                <a:ext uri="{FF2B5EF4-FFF2-40B4-BE49-F238E27FC236}">
                  <a16:creationId xmlns:a16="http://schemas.microsoft.com/office/drawing/2014/main" xmlns="" id="{19B2168E-F4AD-EF61-E20A-13546530B35A}"/>
                </a:ext>
              </a:extLst>
            </p:cNvPr>
            <p:cNvCxnSpPr>
              <a:cxnSpLocks/>
            </p:cNvCxnSpPr>
            <p:nvPr/>
          </p:nvCxnSpPr>
          <p:spPr>
            <a:xfrm>
              <a:off x="7450243" y="1991892"/>
              <a:ext cx="0" cy="26930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xmlns="" id="{B729CDDD-B150-7490-BDD1-A14032A45605}"/>
                </a:ext>
              </a:extLst>
            </p:cNvPr>
            <p:cNvCxnSpPr>
              <a:cxnSpLocks/>
            </p:cNvCxnSpPr>
            <p:nvPr/>
          </p:nvCxnSpPr>
          <p:spPr>
            <a:xfrm flipH="1">
              <a:off x="7437717" y="4684988"/>
              <a:ext cx="35743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6381D2C0-8DE4-2B8D-0554-DE012DC988ED}"/>
                </a:ext>
              </a:extLst>
            </p:cNvPr>
            <p:cNvSpPr txBox="1"/>
            <p:nvPr/>
          </p:nvSpPr>
          <p:spPr>
            <a:xfrm>
              <a:off x="9126031" y="4724502"/>
              <a:ext cx="693460" cy="369332"/>
            </a:xfrm>
            <a:prstGeom prst="rect">
              <a:avLst/>
            </a:prstGeom>
            <a:noFill/>
          </p:spPr>
          <p:txBody>
            <a:bodyPr wrap="none" rtlCol="0">
              <a:spAutoFit/>
            </a:bodyPr>
            <a:lstStyle/>
            <a:p>
              <a:r>
                <a:rPr lang="x-none" b="1" dirty="0">
                  <a:latin typeface="Times New Roman" panose="02020603050405020304" pitchFamily="18" charset="0"/>
                  <a:cs typeface="Times New Roman" panose="02020603050405020304" pitchFamily="18" charset="0"/>
                </a:rPr>
                <a:t>Time</a:t>
              </a:r>
            </a:p>
          </p:txBody>
        </p:sp>
        <p:sp>
          <p:nvSpPr>
            <p:cNvPr id="25" name="Rectangle 24">
              <a:extLst>
                <a:ext uri="{FF2B5EF4-FFF2-40B4-BE49-F238E27FC236}">
                  <a16:creationId xmlns:a16="http://schemas.microsoft.com/office/drawing/2014/main" xmlns="" id="{C21D286D-7C48-A5D2-62D1-7299F1BDEA14}"/>
                </a:ext>
              </a:extLst>
            </p:cNvPr>
            <p:cNvSpPr/>
            <p:nvPr/>
          </p:nvSpPr>
          <p:spPr>
            <a:xfrm>
              <a:off x="8141574" y="4189982"/>
              <a:ext cx="209549" cy="477054"/>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p>
          </p:txBody>
        </p:sp>
        <p:sp>
          <p:nvSpPr>
            <p:cNvPr id="26" name="TextBox 25">
              <a:extLst>
                <a:ext uri="{FF2B5EF4-FFF2-40B4-BE49-F238E27FC236}">
                  <a16:creationId xmlns:a16="http://schemas.microsoft.com/office/drawing/2014/main" xmlns="" id="{485AFB5A-5614-9721-F51A-CBBFD13E072A}"/>
                </a:ext>
              </a:extLst>
            </p:cNvPr>
            <p:cNvSpPr txBox="1"/>
            <p:nvPr/>
          </p:nvSpPr>
          <p:spPr>
            <a:xfrm>
              <a:off x="9037394" y="3519033"/>
              <a:ext cx="526106" cy="369332"/>
            </a:xfrm>
            <a:prstGeom prst="rect">
              <a:avLst/>
            </a:prstGeom>
            <a:noFill/>
          </p:spPr>
          <p:txBody>
            <a:bodyPr wrap="none" rtlCol="0">
              <a:spAutoFit/>
            </a:bodyPr>
            <a:lstStyle/>
            <a:p>
              <a:pPr algn="ctr"/>
              <a:r>
                <a:rPr lang="x-none" b="1" dirty="0"/>
                <a:t>. . . </a:t>
              </a:r>
            </a:p>
          </p:txBody>
        </p:sp>
        <p:sp>
          <p:nvSpPr>
            <p:cNvPr id="27" name="TextBox 26">
              <a:extLst>
                <a:ext uri="{FF2B5EF4-FFF2-40B4-BE49-F238E27FC236}">
                  <a16:creationId xmlns:a16="http://schemas.microsoft.com/office/drawing/2014/main" xmlns="" id="{061DBF5E-21D1-B6A1-B3EA-C48319FE65BC}"/>
                </a:ext>
              </a:extLst>
            </p:cNvPr>
            <p:cNvSpPr txBox="1"/>
            <p:nvPr/>
          </p:nvSpPr>
          <p:spPr>
            <a:xfrm>
              <a:off x="7469458" y="4337873"/>
              <a:ext cx="546945" cy="292388"/>
            </a:xfrm>
            <a:prstGeom prst="rect">
              <a:avLst/>
            </a:prstGeom>
            <a:noFill/>
          </p:spPr>
          <p:txBody>
            <a:bodyPr wrap="none" rtlCol="0">
              <a:spAutoFit/>
            </a:bodyPr>
            <a:lstStyle/>
            <a:p>
              <a:r>
                <a:rPr lang="x-none" sz="1300" b="1" dirty="0">
                  <a:latin typeface="Times New Roman" panose="02020603050405020304" pitchFamily="18" charset="0"/>
                  <a:cs typeface="Times New Roman" panose="02020603050405020304" pitchFamily="18" charset="0"/>
                </a:rPr>
                <a:t>[Ref]</a:t>
              </a:r>
            </a:p>
          </p:txBody>
        </p:sp>
        <p:sp>
          <p:nvSpPr>
            <p:cNvPr id="28" name="Rectangle 27">
              <a:extLst>
                <a:ext uri="{FF2B5EF4-FFF2-40B4-BE49-F238E27FC236}">
                  <a16:creationId xmlns:a16="http://schemas.microsoft.com/office/drawing/2014/main" xmlns="" id="{4B4FE34C-947E-A5E1-5FA1-62D8D646FA62}"/>
                </a:ext>
              </a:extLst>
            </p:cNvPr>
            <p:cNvSpPr/>
            <p:nvPr/>
          </p:nvSpPr>
          <p:spPr>
            <a:xfrm>
              <a:off x="8141574" y="3703115"/>
              <a:ext cx="209549" cy="477054"/>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9" name="Rectangle 28">
              <a:extLst>
                <a:ext uri="{FF2B5EF4-FFF2-40B4-BE49-F238E27FC236}">
                  <a16:creationId xmlns:a16="http://schemas.microsoft.com/office/drawing/2014/main" xmlns="" id="{5A469A56-3166-77DA-748D-E8555F45A0FF}"/>
                </a:ext>
              </a:extLst>
            </p:cNvPr>
            <p:cNvSpPr/>
            <p:nvPr/>
          </p:nvSpPr>
          <p:spPr>
            <a:xfrm>
              <a:off x="8141575" y="2915703"/>
              <a:ext cx="209548" cy="805022"/>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0" name="Rectangle 29">
              <a:extLst>
                <a:ext uri="{FF2B5EF4-FFF2-40B4-BE49-F238E27FC236}">
                  <a16:creationId xmlns:a16="http://schemas.microsoft.com/office/drawing/2014/main" xmlns="" id="{B3FB42D9-1EF3-2DFC-2424-BF9D96AD7B63}"/>
                </a:ext>
              </a:extLst>
            </p:cNvPr>
            <p:cNvSpPr/>
            <p:nvPr/>
          </p:nvSpPr>
          <p:spPr>
            <a:xfrm>
              <a:off x="8616062" y="4203029"/>
              <a:ext cx="209549" cy="477054"/>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1" name="Rectangle 30">
              <a:extLst>
                <a:ext uri="{FF2B5EF4-FFF2-40B4-BE49-F238E27FC236}">
                  <a16:creationId xmlns:a16="http://schemas.microsoft.com/office/drawing/2014/main" xmlns="" id="{70643DB0-9F5B-7185-76BC-C87321E6C7FC}"/>
                </a:ext>
              </a:extLst>
            </p:cNvPr>
            <p:cNvSpPr/>
            <p:nvPr/>
          </p:nvSpPr>
          <p:spPr>
            <a:xfrm>
              <a:off x="8616063" y="3882824"/>
              <a:ext cx="209548" cy="310391"/>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2" name="Rectangle 31">
              <a:extLst>
                <a:ext uri="{FF2B5EF4-FFF2-40B4-BE49-F238E27FC236}">
                  <a16:creationId xmlns:a16="http://schemas.microsoft.com/office/drawing/2014/main" xmlns="" id="{315C3FB9-7B7C-8836-8D15-605303E67501}"/>
                </a:ext>
              </a:extLst>
            </p:cNvPr>
            <p:cNvSpPr/>
            <p:nvPr/>
          </p:nvSpPr>
          <p:spPr>
            <a:xfrm>
              <a:off x="8616063" y="3243037"/>
              <a:ext cx="209548" cy="638360"/>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3" name="Rectangle 32">
              <a:extLst>
                <a:ext uri="{FF2B5EF4-FFF2-40B4-BE49-F238E27FC236}">
                  <a16:creationId xmlns:a16="http://schemas.microsoft.com/office/drawing/2014/main" xmlns="" id="{F74A86E1-BC4B-C231-BACB-98290D9FABFA}"/>
                </a:ext>
              </a:extLst>
            </p:cNvPr>
            <p:cNvSpPr/>
            <p:nvPr/>
          </p:nvSpPr>
          <p:spPr>
            <a:xfrm>
              <a:off x="9815889" y="3897061"/>
              <a:ext cx="209548" cy="798577"/>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4" name="Rectangle 33">
              <a:extLst>
                <a:ext uri="{FF2B5EF4-FFF2-40B4-BE49-F238E27FC236}">
                  <a16:creationId xmlns:a16="http://schemas.microsoft.com/office/drawing/2014/main" xmlns="" id="{855B9331-12B6-76B6-B2A6-223E3F79A1AC}"/>
                </a:ext>
              </a:extLst>
            </p:cNvPr>
            <p:cNvSpPr/>
            <p:nvPr/>
          </p:nvSpPr>
          <p:spPr>
            <a:xfrm>
              <a:off x="9815889" y="3582371"/>
              <a:ext cx="209548" cy="310391"/>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5" name="Rectangle 34">
              <a:extLst>
                <a:ext uri="{FF2B5EF4-FFF2-40B4-BE49-F238E27FC236}">
                  <a16:creationId xmlns:a16="http://schemas.microsoft.com/office/drawing/2014/main" xmlns="" id="{84EB47C7-A620-B144-BF20-8072F36F731F}"/>
                </a:ext>
              </a:extLst>
            </p:cNvPr>
            <p:cNvSpPr/>
            <p:nvPr/>
          </p:nvSpPr>
          <p:spPr>
            <a:xfrm>
              <a:off x="9815889" y="3125837"/>
              <a:ext cx="207943" cy="451470"/>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6" name="Rectangle 35">
              <a:extLst>
                <a:ext uri="{FF2B5EF4-FFF2-40B4-BE49-F238E27FC236}">
                  <a16:creationId xmlns:a16="http://schemas.microsoft.com/office/drawing/2014/main" xmlns="" id="{84B50CC7-ECB7-F37D-91AF-54F80059E463}"/>
                </a:ext>
              </a:extLst>
            </p:cNvPr>
            <p:cNvSpPr/>
            <p:nvPr/>
          </p:nvSpPr>
          <p:spPr>
            <a:xfrm>
              <a:off x="10249771" y="4045903"/>
              <a:ext cx="209548" cy="626558"/>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7" name="Rectangle 36">
              <a:extLst>
                <a:ext uri="{FF2B5EF4-FFF2-40B4-BE49-F238E27FC236}">
                  <a16:creationId xmlns:a16="http://schemas.microsoft.com/office/drawing/2014/main" xmlns="" id="{84CDB43B-6F47-A3D2-8E41-4F5D2E728C72}"/>
                </a:ext>
              </a:extLst>
            </p:cNvPr>
            <p:cNvSpPr/>
            <p:nvPr/>
          </p:nvSpPr>
          <p:spPr>
            <a:xfrm>
              <a:off x="10249771" y="3559194"/>
              <a:ext cx="209548" cy="499755"/>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8" name="Rectangle 37">
              <a:extLst>
                <a:ext uri="{FF2B5EF4-FFF2-40B4-BE49-F238E27FC236}">
                  <a16:creationId xmlns:a16="http://schemas.microsoft.com/office/drawing/2014/main" xmlns="" id="{3504B884-4E38-91A9-4ED7-CDB0D9C4BB70}"/>
                </a:ext>
              </a:extLst>
            </p:cNvPr>
            <p:cNvSpPr/>
            <p:nvPr/>
          </p:nvSpPr>
          <p:spPr>
            <a:xfrm>
              <a:off x="10249771" y="2727300"/>
              <a:ext cx="209535" cy="826830"/>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39" name="Rectangle 38">
              <a:extLst>
                <a:ext uri="{FF2B5EF4-FFF2-40B4-BE49-F238E27FC236}">
                  <a16:creationId xmlns:a16="http://schemas.microsoft.com/office/drawing/2014/main" xmlns="" id="{DE098749-06B1-E6A1-B3C8-6694B39FC51C}"/>
                </a:ext>
              </a:extLst>
            </p:cNvPr>
            <p:cNvSpPr/>
            <p:nvPr/>
          </p:nvSpPr>
          <p:spPr>
            <a:xfrm>
              <a:off x="10685245" y="4214259"/>
              <a:ext cx="209543" cy="447197"/>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0" name="Rectangle 39">
              <a:extLst>
                <a:ext uri="{FF2B5EF4-FFF2-40B4-BE49-F238E27FC236}">
                  <a16:creationId xmlns:a16="http://schemas.microsoft.com/office/drawing/2014/main" xmlns="" id="{83E229E0-E3E3-90B4-092C-1A1D4235026D}"/>
                </a:ext>
              </a:extLst>
            </p:cNvPr>
            <p:cNvSpPr/>
            <p:nvPr/>
          </p:nvSpPr>
          <p:spPr>
            <a:xfrm>
              <a:off x="10685245" y="3759705"/>
              <a:ext cx="209543" cy="447196"/>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1" name="Rectangle 40">
              <a:extLst>
                <a:ext uri="{FF2B5EF4-FFF2-40B4-BE49-F238E27FC236}">
                  <a16:creationId xmlns:a16="http://schemas.microsoft.com/office/drawing/2014/main" xmlns="" id="{6527D35E-81AC-2199-1221-B5499E5D13D7}"/>
                </a:ext>
              </a:extLst>
            </p:cNvPr>
            <p:cNvSpPr/>
            <p:nvPr/>
          </p:nvSpPr>
          <p:spPr>
            <a:xfrm>
              <a:off x="10685245" y="2929818"/>
              <a:ext cx="209535" cy="826830"/>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2" name="Rectangle 41">
              <a:extLst>
                <a:ext uri="{FF2B5EF4-FFF2-40B4-BE49-F238E27FC236}">
                  <a16:creationId xmlns:a16="http://schemas.microsoft.com/office/drawing/2014/main" xmlns="" id="{B94B21C3-C507-002B-F673-58C827E600A8}"/>
                </a:ext>
              </a:extLst>
            </p:cNvPr>
            <p:cNvSpPr/>
            <p:nvPr/>
          </p:nvSpPr>
          <p:spPr>
            <a:xfrm>
              <a:off x="8458454" y="1617092"/>
              <a:ext cx="328765" cy="253605"/>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3" name="TextBox 42">
              <a:extLst>
                <a:ext uri="{FF2B5EF4-FFF2-40B4-BE49-F238E27FC236}">
                  <a16:creationId xmlns:a16="http://schemas.microsoft.com/office/drawing/2014/main" xmlns="" id="{9A76D771-2592-A3F9-2968-E26F2583F0C4}"/>
                </a:ext>
              </a:extLst>
            </p:cNvPr>
            <p:cNvSpPr txBox="1"/>
            <p:nvPr/>
          </p:nvSpPr>
          <p:spPr>
            <a:xfrm>
              <a:off x="8818664" y="1588588"/>
              <a:ext cx="1593450" cy="307777"/>
            </a:xfrm>
            <a:prstGeom prst="rect">
              <a:avLst/>
            </a:prstGeom>
            <a:noFill/>
          </p:spPr>
          <p:txBody>
            <a:bodyPr wrap="none" rtlCol="0">
              <a:spAutoFit/>
            </a:bodyPr>
            <a:lstStyle/>
            <a:p>
              <a:r>
                <a:rPr lang="x-none" sz="1400" b="1" dirty="0">
                  <a:latin typeface="Times New Roman" panose="02020603050405020304" pitchFamily="18" charset="0"/>
                  <a:cs typeface="Times New Roman" panose="02020603050405020304" pitchFamily="18" charset="0"/>
                </a:rPr>
                <a:t>Population Ageing</a:t>
              </a:r>
            </a:p>
          </p:txBody>
        </p:sp>
        <p:sp>
          <p:nvSpPr>
            <p:cNvPr id="44" name="Rectangle 43">
              <a:extLst>
                <a:ext uri="{FF2B5EF4-FFF2-40B4-BE49-F238E27FC236}">
                  <a16:creationId xmlns:a16="http://schemas.microsoft.com/office/drawing/2014/main" xmlns="" id="{2097CF3F-F2AE-B579-A8DC-9FB8E486F2FE}"/>
                </a:ext>
              </a:extLst>
            </p:cNvPr>
            <p:cNvSpPr/>
            <p:nvPr/>
          </p:nvSpPr>
          <p:spPr>
            <a:xfrm>
              <a:off x="8458454" y="1970650"/>
              <a:ext cx="328765" cy="253605"/>
            </a:xfrm>
            <a:prstGeom prst="rect">
              <a:avLst/>
            </a:prstGeom>
            <a:pattFill prst="solidDmnd">
              <a:fgClr>
                <a:schemeClr val="accent6">
                  <a:lumMod val="40000"/>
                  <a:lumOff val="6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5" name="TextBox 44">
              <a:extLst>
                <a:ext uri="{FF2B5EF4-FFF2-40B4-BE49-F238E27FC236}">
                  <a16:creationId xmlns:a16="http://schemas.microsoft.com/office/drawing/2014/main" xmlns="" id="{2A11C05D-98E8-6264-CEC3-9E999A0CAB89}"/>
                </a:ext>
              </a:extLst>
            </p:cNvPr>
            <p:cNvSpPr txBox="1"/>
            <p:nvPr/>
          </p:nvSpPr>
          <p:spPr>
            <a:xfrm>
              <a:off x="8818664" y="1942146"/>
              <a:ext cx="1659365" cy="307777"/>
            </a:xfrm>
            <a:prstGeom prst="rect">
              <a:avLst/>
            </a:prstGeom>
            <a:noFill/>
          </p:spPr>
          <p:txBody>
            <a:bodyPr wrap="none" rtlCol="0">
              <a:spAutoFit/>
            </a:bodyPr>
            <a:lstStyle/>
            <a:p>
              <a:r>
                <a:rPr lang="x-none" sz="1400" b="1" dirty="0">
                  <a:latin typeface="Times New Roman" panose="02020603050405020304" pitchFamily="18" charset="0"/>
                  <a:cs typeface="Times New Roman" panose="02020603050405020304" pitchFamily="18" charset="0"/>
                </a:rPr>
                <a:t>Population Growth</a:t>
              </a:r>
            </a:p>
          </p:txBody>
        </p:sp>
        <p:sp>
          <p:nvSpPr>
            <p:cNvPr id="46" name="Rectangle 45">
              <a:extLst>
                <a:ext uri="{FF2B5EF4-FFF2-40B4-BE49-F238E27FC236}">
                  <a16:creationId xmlns:a16="http://schemas.microsoft.com/office/drawing/2014/main" xmlns="" id="{D7ECA9E9-EB7C-E442-DC89-439EF2210CE2}"/>
                </a:ext>
              </a:extLst>
            </p:cNvPr>
            <p:cNvSpPr/>
            <p:nvPr/>
          </p:nvSpPr>
          <p:spPr>
            <a:xfrm>
              <a:off x="8458454" y="2311735"/>
              <a:ext cx="328765" cy="253605"/>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47" name="TextBox 46">
              <a:extLst>
                <a:ext uri="{FF2B5EF4-FFF2-40B4-BE49-F238E27FC236}">
                  <a16:creationId xmlns:a16="http://schemas.microsoft.com/office/drawing/2014/main" xmlns="" id="{B8851456-40AF-1130-DE9E-A6080D971083}"/>
                </a:ext>
              </a:extLst>
            </p:cNvPr>
            <p:cNvSpPr txBox="1"/>
            <p:nvPr/>
          </p:nvSpPr>
          <p:spPr>
            <a:xfrm>
              <a:off x="8818664" y="2283231"/>
              <a:ext cx="1176925" cy="307777"/>
            </a:xfrm>
            <a:prstGeom prst="rect">
              <a:avLst/>
            </a:prstGeom>
            <a:noFill/>
          </p:spPr>
          <p:txBody>
            <a:bodyPr wrap="none" rtlCol="0">
              <a:spAutoFit/>
            </a:bodyPr>
            <a:lstStyle/>
            <a:p>
              <a:r>
                <a:rPr lang="x-none" sz="1400" b="1" dirty="0">
                  <a:latin typeface="Times New Roman" panose="02020603050405020304" pitchFamily="18" charset="0"/>
                  <a:cs typeface="Times New Roman" panose="02020603050405020304" pitchFamily="18" charset="0"/>
                </a:rPr>
                <a:t>Rate Change</a:t>
              </a:r>
            </a:p>
          </p:txBody>
        </p:sp>
      </p:grpSp>
      <p:sp>
        <p:nvSpPr>
          <p:cNvPr id="48" name="TextBox 47">
            <a:extLst>
              <a:ext uri="{FF2B5EF4-FFF2-40B4-BE49-F238E27FC236}">
                <a16:creationId xmlns:a16="http://schemas.microsoft.com/office/drawing/2014/main" xmlns="" id="{F4154DCF-6616-CC7E-4309-1BA889F5E426}"/>
              </a:ext>
            </a:extLst>
          </p:cNvPr>
          <p:cNvSpPr txBox="1"/>
          <p:nvPr/>
        </p:nvSpPr>
        <p:spPr>
          <a:xfrm>
            <a:off x="7808994" y="1519509"/>
            <a:ext cx="3813801" cy="477054"/>
          </a:xfrm>
          <a:prstGeom prst="rect">
            <a:avLst/>
          </a:prstGeom>
          <a:noFill/>
        </p:spPr>
        <p:txBody>
          <a:bodyPr wrap="none" rtlCol="0">
            <a:spAutoFit/>
          </a:bodyPr>
          <a:lstStyle/>
          <a:p>
            <a:r>
              <a:rPr lang="en-US" altLang="ko-KR" sz="2500" b="1" dirty="0">
                <a:latin typeface="Times New Roman" panose="02020603050405020304" pitchFamily="18" charset="0"/>
                <a:cs typeface="Times New Roman" panose="02020603050405020304" pitchFamily="18" charset="0"/>
              </a:rPr>
              <a:t>[ Decomposition Analysis ]</a:t>
            </a:r>
            <a:endParaRPr lang="x-none" sz="2500" b="1" dirty="0">
              <a:latin typeface="Times New Roman" panose="02020603050405020304" pitchFamily="18" charset="0"/>
              <a:cs typeface="Times New Roman" panose="02020603050405020304" pitchFamily="18" charset="0"/>
            </a:endParaRPr>
          </a:p>
        </p:txBody>
      </p:sp>
      <p:sp>
        <p:nvSpPr>
          <p:cNvPr id="49" name="Rounded Rectangle 48">
            <a:extLst>
              <a:ext uri="{FF2B5EF4-FFF2-40B4-BE49-F238E27FC236}">
                <a16:creationId xmlns:a16="http://schemas.microsoft.com/office/drawing/2014/main" xmlns="" id="{C8B60DAE-9012-5149-1CCF-BA0DFC1C4B66}"/>
              </a:ext>
            </a:extLst>
          </p:cNvPr>
          <p:cNvSpPr/>
          <p:nvPr/>
        </p:nvSpPr>
        <p:spPr>
          <a:xfrm>
            <a:off x="8545239" y="3429000"/>
            <a:ext cx="221332" cy="1844628"/>
          </a:xfrm>
          <a:prstGeom prst="round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1" name="Rounded Rectangle 50">
            <a:extLst>
              <a:ext uri="{FF2B5EF4-FFF2-40B4-BE49-F238E27FC236}">
                <a16:creationId xmlns:a16="http://schemas.microsoft.com/office/drawing/2014/main" xmlns="" id="{F319D575-3632-9DCB-18F9-6A505A60578A}"/>
              </a:ext>
            </a:extLst>
          </p:cNvPr>
          <p:cNvSpPr/>
          <p:nvPr/>
        </p:nvSpPr>
        <p:spPr>
          <a:xfrm>
            <a:off x="9025423" y="3846695"/>
            <a:ext cx="215636" cy="1403755"/>
          </a:xfrm>
          <a:prstGeom prst="round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2" name="Rounded Rectangle 51">
            <a:extLst>
              <a:ext uri="{FF2B5EF4-FFF2-40B4-BE49-F238E27FC236}">
                <a16:creationId xmlns:a16="http://schemas.microsoft.com/office/drawing/2014/main" xmlns="" id="{179995C8-768F-50DD-6A7C-8538EA69C922}"/>
              </a:ext>
            </a:extLst>
          </p:cNvPr>
          <p:cNvSpPr/>
          <p:nvPr/>
        </p:nvSpPr>
        <p:spPr>
          <a:xfrm>
            <a:off x="10220419" y="3698765"/>
            <a:ext cx="215636" cy="1536850"/>
          </a:xfrm>
          <a:prstGeom prst="round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3" name="Rounded Rectangle 52">
            <a:extLst>
              <a:ext uri="{FF2B5EF4-FFF2-40B4-BE49-F238E27FC236}">
                <a16:creationId xmlns:a16="http://schemas.microsoft.com/office/drawing/2014/main" xmlns="" id="{317B7A59-BB3B-3D13-98B4-539357A3AA0D}"/>
              </a:ext>
            </a:extLst>
          </p:cNvPr>
          <p:cNvSpPr/>
          <p:nvPr/>
        </p:nvSpPr>
        <p:spPr>
          <a:xfrm>
            <a:off x="10666810" y="3270978"/>
            <a:ext cx="226657" cy="1978319"/>
          </a:xfrm>
          <a:prstGeom prst="round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4" name="Rounded Rectangle 53">
            <a:extLst>
              <a:ext uri="{FF2B5EF4-FFF2-40B4-BE49-F238E27FC236}">
                <a16:creationId xmlns:a16="http://schemas.microsoft.com/office/drawing/2014/main" xmlns="" id="{7B7B3CA7-AF05-8603-29A8-977E7BFD4B49}"/>
              </a:ext>
            </a:extLst>
          </p:cNvPr>
          <p:cNvSpPr/>
          <p:nvPr/>
        </p:nvSpPr>
        <p:spPr>
          <a:xfrm>
            <a:off x="11099101" y="3507808"/>
            <a:ext cx="226657" cy="1741489"/>
          </a:xfrm>
          <a:prstGeom prst="roundRect">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57" name="TextBox 56">
            <a:extLst>
              <a:ext uri="{FF2B5EF4-FFF2-40B4-BE49-F238E27FC236}">
                <a16:creationId xmlns:a16="http://schemas.microsoft.com/office/drawing/2014/main" xmlns="" id="{15998B20-68D9-3D18-C5A8-272110A5BC07}"/>
              </a:ext>
            </a:extLst>
          </p:cNvPr>
          <p:cNvSpPr txBox="1"/>
          <p:nvPr/>
        </p:nvSpPr>
        <p:spPr>
          <a:xfrm rot="16200000">
            <a:off x="5626705" y="3579113"/>
            <a:ext cx="3869636" cy="369332"/>
          </a:xfrm>
          <a:prstGeom prst="rect">
            <a:avLst/>
          </a:prstGeom>
          <a:noFill/>
        </p:spPr>
        <p:txBody>
          <a:bodyPr wrap="square">
            <a:spAutoFit/>
          </a:bodyPr>
          <a:lstStyle/>
          <a:p>
            <a:r>
              <a:rPr lang="x-none" dirty="0"/>
              <a:t>Difference number of cases and deaths</a:t>
            </a:r>
          </a:p>
        </p:txBody>
      </p:sp>
    </p:spTree>
    <p:extLst>
      <p:ext uri="{BB962C8B-B14F-4D97-AF65-F5344CB8AC3E}">
        <p14:creationId xmlns:p14="http://schemas.microsoft.com/office/powerpoint/2010/main" val="3903082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xmlns="" id="{5AD438CC-4F5D-19DC-E680-07B3DCE3E684}"/>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nvGrpSpPr>
          <p:cNvPr id="9" name="Group 8">
            <a:extLst>
              <a:ext uri="{FF2B5EF4-FFF2-40B4-BE49-F238E27FC236}">
                <a16:creationId xmlns:a16="http://schemas.microsoft.com/office/drawing/2014/main" xmlns=""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xmlns=""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xmlns=""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DADADA"/>
                </a:solidFill>
              </a:endParaRPr>
            </a:p>
          </p:txBody>
        </p:sp>
        <p:sp>
          <p:nvSpPr>
            <p:cNvPr id="5" name="Oval 4">
              <a:extLst>
                <a:ext uri="{FF2B5EF4-FFF2-40B4-BE49-F238E27FC236}">
                  <a16:creationId xmlns:a16="http://schemas.microsoft.com/office/drawing/2014/main" xmlns=""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6" name="Oval 5">
              <a:extLst>
                <a:ext uri="{FF2B5EF4-FFF2-40B4-BE49-F238E27FC236}">
                  <a16:creationId xmlns:a16="http://schemas.microsoft.com/office/drawing/2014/main" xmlns=""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rgbClr val="1F3764"/>
                </a:solidFill>
              </a:endParaRPr>
            </a:p>
          </p:txBody>
        </p:sp>
        <p:sp>
          <p:nvSpPr>
            <p:cNvPr id="7" name="Oval 6">
              <a:extLst>
                <a:ext uri="{FF2B5EF4-FFF2-40B4-BE49-F238E27FC236}">
                  <a16:creationId xmlns:a16="http://schemas.microsoft.com/office/drawing/2014/main" xmlns=""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8" name="Oval 7">
              <a:extLst>
                <a:ext uri="{FF2B5EF4-FFF2-40B4-BE49-F238E27FC236}">
                  <a16:creationId xmlns:a16="http://schemas.microsoft.com/office/drawing/2014/main" xmlns=""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grpSp>
      <p:sp>
        <p:nvSpPr>
          <p:cNvPr id="10" name="TextBox 9">
            <a:extLst>
              <a:ext uri="{FF2B5EF4-FFF2-40B4-BE49-F238E27FC236}">
                <a16:creationId xmlns:a16="http://schemas.microsoft.com/office/drawing/2014/main" xmlns=""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xmlns=""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x-none"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xmlns=""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x-none" sz="1500" b="1" dirty="0">
              <a:solidFill>
                <a:srgbClr val="DADADA"/>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xmlns="" id="{B0F05AC2-600B-45B3-B719-87EA0DECA3FB}"/>
              </a:ext>
            </a:extLst>
          </p:cNvPr>
          <p:cNvSpPr txBox="1"/>
          <p:nvPr/>
        </p:nvSpPr>
        <p:spPr>
          <a:xfrm>
            <a:off x="3310239" y="102444"/>
            <a:ext cx="5867953" cy="477054"/>
          </a:xfrm>
          <a:prstGeom prst="rect">
            <a:avLst/>
          </a:prstGeom>
          <a:noFill/>
        </p:spPr>
        <p:txBody>
          <a:bodyPr wrap="none" rtlCol="0">
            <a:spAutoFit/>
          </a:bodyPr>
          <a:lstStyle/>
          <a:p>
            <a:r>
              <a:rPr lang="x-none" sz="2500" b="1" dirty="0">
                <a:solidFill>
                  <a:schemeClr val="bg1"/>
                </a:solidFill>
                <a:latin typeface="Times New Roman" panose="02020603050405020304" pitchFamily="18" charset="0"/>
                <a:cs typeface="Times New Roman" panose="02020603050405020304" pitchFamily="18" charset="0"/>
              </a:rPr>
              <a:t>Result I: Selection ageing-related cancer</a:t>
            </a:r>
          </a:p>
        </p:txBody>
      </p:sp>
      <p:pic>
        <p:nvPicPr>
          <p:cNvPr id="27" name="Picture 26" descr="Logo&#10;&#10;Description automatically generated">
            <a:extLst>
              <a:ext uri="{FF2B5EF4-FFF2-40B4-BE49-F238E27FC236}">
                <a16:creationId xmlns:a16="http://schemas.microsoft.com/office/drawing/2014/main" xmlns="" id="{9D571FF4-51BD-93F1-5ABC-10F2607D7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grpSp>
        <p:nvGrpSpPr>
          <p:cNvPr id="21" name="Group 20">
            <a:extLst>
              <a:ext uri="{FF2B5EF4-FFF2-40B4-BE49-F238E27FC236}">
                <a16:creationId xmlns:a16="http://schemas.microsoft.com/office/drawing/2014/main" xmlns="" id="{AEA307F9-DD78-4CA6-C887-75EFC13B7AE8}"/>
              </a:ext>
            </a:extLst>
          </p:cNvPr>
          <p:cNvGrpSpPr/>
          <p:nvPr/>
        </p:nvGrpSpPr>
        <p:grpSpPr>
          <a:xfrm>
            <a:off x="528779" y="1627887"/>
            <a:ext cx="6229000" cy="3585076"/>
            <a:chOff x="412839" y="1444603"/>
            <a:chExt cx="6229000" cy="3585076"/>
          </a:xfrm>
        </p:grpSpPr>
        <p:pic>
          <p:nvPicPr>
            <p:cNvPr id="16" name="Picture 15" descr="A picture containing text, number, screenshot, font&#10;&#10;Description automatically generated">
              <a:extLst>
                <a:ext uri="{FF2B5EF4-FFF2-40B4-BE49-F238E27FC236}">
                  <a16:creationId xmlns:a16="http://schemas.microsoft.com/office/drawing/2014/main" xmlns="" id="{A15EDF80-8819-7591-B48E-8BBC0E2A3A5A}"/>
                </a:ext>
              </a:extLst>
            </p:cNvPr>
            <p:cNvPicPr>
              <a:picLocks noChangeAspect="1"/>
            </p:cNvPicPr>
            <p:nvPr/>
          </p:nvPicPr>
          <p:blipFill rotWithShape="1">
            <a:blip r:embed="rId4"/>
            <a:srcRect t="1855" r="80760"/>
            <a:stretch/>
          </p:blipFill>
          <p:spPr>
            <a:xfrm>
              <a:off x="412839" y="1444604"/>
              <a:ext cx="1495420" cy="3585075"/>
            </a:xfrm>
            <a:prstGeom prst="rect">
              <a:avLst/>
            </a:prstGeom>
          </p:spPr>
        </p:pic>
        <p:pic>
          <p:nvPicPr>
            <p:cNvPr id="20" name="Picture 19" descr="A picture containing text, number, screenshot, font&#10;&#10;Description automatically generated">
              <a:extLst>
                <a:ext uri="{FF2B5EF4-FFF2-40B4-BE49-F238E27FC236}">
                  <a16:creationId xmlns:a16="http://schemas.microsoft.com/office/drawing/2014/main" xmlns="" id="{74D3E7AB-C8BF-BB6B-D836-89060C33FFF9}"/>
                </a:ext>
              </a:extLst>
            </p:cNvPr>
            <p:cNvPicPr>
              <a:picLocks noChangeAspect="1"/>
            </p:cNvPicPr>
            <p:nvPr/>
          </p:nvPicPr>
          <p:blipFill rotWithShape="1">
            <a:blip r:embed="rId4"/>
            <a:srcRect l="39088" t="1855" r="10"/>
            <a:stretch/>
          </p:blipFill>
          <p:spPr>
            <a:xfrm>
              <a:off x="1908259" y="1444603"/>
              <a:ext cx="4733580" cy="3585075"/>
            </a:xfrm>
            <a:prstGeom prst="rect">
              <a:avLst/>
            </a:prstGeom>
          </p:spPr>
        </p:pic>
      </p:grpSp>
      <p:sp>
        <p:nvSpPr>
          <p:cNvPr id="25" name="TextBox 24">
            <a:extLst>
              <a:ext uri="{FF2B5EF4-FFF2-40B4-BE49-F238E27FC236}">
                <a16:creationId xmlns:a16="http://schemas.microsoft.com/office/drawing/2014/main" xmlns="" id="{3317A676-8E7D-3A71-8E97-B90D07BFBBF7}"/>
              </a:ext>
            </a:extLst>
          </p:cNvPr>
          <p:cNvSpPr txBox="1"/>
          <p:nvPr/>
        </p:nvSpPr>
        <p:spPr>
          <a:xfrm>
            <a:off x="6989333" y="1627887"/>
            <a:ext cx="5039833" cy="3785652"/>
          </a:xfrm>
          <a:prstGeom prst="rect">
            <a:avLst/>
          </a:prstGeom>
          <a:noFill/>
        </p:spPr>
        <p:txBody>
          <a:bodyPr wrap="square">
            <a:spAutoFit/>
          </a:bodyPr>
          <a:lstStyle/>
          <a:p>
            <a:pPr marL="342900" indent="-342900">
              <a:buAutoNum type="arabicParenR"/>
            </a:pPr>
            <a:r>
              <a:rPr lang="en-GB" sz="2000" b="0" i="0" u="none" strike="noStrike" dirty="0">
                <a:effectLst/>
              </a:rPr>
              <a:t>In both </a:t>
            </a:r>
            <a:r>
              <a:rPr lang="en-GB" sz="2000" b="0" i="0" u="none" strike="noStrike" dirty="0" smtClean="0">
                <a:effectLst/>
              </a:rPr>
              <a:t>genders, </a:t>
            </a:r>
            <a:r>
              <a:rPr lang="en-GB" sz="2000" b="0" i="0" u="none" strike="noStrike" dirty="0">
                <a:effectLst/>
              </a:rPr>
              <a:t>aging is significantly correlated with the incidence and mortality of major cancers, including </a:t>
            </a:r>
            <a:r>
              <a:rPr lang="en-GB" sz="2000" b="1" i="0" u="none" strike="noStrike" dirty="0">
                <a:solidFill>
                  <a:schemeClr val="accent5">
                    <a:lumMod val="75000"/>
                  </a:schemeClr>
                </a:solidFill>
                <a:effectLst/>
              </a:rPr>
              <a:t>stomach, colorectal, liver, and lung cancer.</a:t>
            </a:r>
          </a:p>
          <a:p>
            <a:pPr marL="342900" indent="-342900">
              <a:buAutoNum type="arabicParenR"/>
            </a:pPr>
            <a:endParaRPr lang="en-GB" sz="2000" b="1" i="0" u="none" strike="noStrike" dirty="0">
              <a:solidFill>
                <a:schemeClr val="accent5">
                  <a:lumMod val="75000"/>
                </a:schemeClr>
              </a:solidFill>
              <a:effectLst/>
            </a:endParaRPr>
          </a:p>
          <a:p>
            <a:pPr marL="342900" indent="-342900">
              <a:buAutoNum type="arabicParenR"/>
            </a:pPr>
            <a:r>
              <a:rPr lang="en-US" sz="2000" b="1" dirty="0">
                <a:solidFill>
                  <a:schemeClr val="accent2">
                    <a:lumMod val="75000"/>
                  </a:schemeClr>
                </a:solidFill>
              </a:rPr>
              <a:t>Gallbladder</a:t>
            </a:r>
            <a:r>
              <a:rPr lang="en-GB" sz="2000" b="1" i="0" u="none" strike="noStrike" dirty="0">
                <a:solidFill>
                  <a:schemeClr val="accent2">
                    <a:lumMod val="75000"/>
                  </a:schemeClr>
                </a:solidFill>
                <a:effectLst/>
              </a:rPr>
              <a:t> and kidney </a:t>
            </a:r>
            <a:r>
              <a:rPr lang="en-GB" sz="2000" i="0" u="none" strike="noStrike" dirty="0">
                <a:effectLst/>
              </a:rPr>
              <a:t>cancers are only </a:t>
            </a:r>
            <a:r>
              <a:rPr lang="en-GB" sz="2000" i="0" u="none" strike="noStrike" dirty="0" smtClean="0">
                <a:effectLst/>
              </a:rPr>
              <a:t>in </a:t>
            </a:r>
            <a:r>
              <a:rPr lang="en-GB" sz="2000" i="0" u="none" strike="noStrike" dirty="0">
                <a:effectLst/>
              </a:rPr>
              <a:t>incidence.</a:t>
            </a:r>
          </a:p>
          <a:p>
            <a:pPr marL="342900" indent="-342900">
              <a:buAutoNum type="arabicParenR"/>
            </a:pPr>
            <a:endParaRPr lang="en-GB" sz="2000" i="0" u="none" strike="noStrike" dirty="0">
              <a:effectLst/>
            </a:endParaRPr>
          </a:p>
          <a:p>
            <a:pPr marL="342900" indent="-342900">
              <a:buAutoNum type="arabicParenR"/>
            </a:pPr>
            <a:r>
              <a:rPr lang="en-US" sz="2000" b="1" dirty="0">
                <a:solidFill>
                  <a:schemeClr val="accent6">
                    <a:lumMod val="75000"/>
                  </a:schemeClr>
                </a:solidFill>
              </a:rPr>
              <a:t>Esophagus</a:t>
            </a:r>
            <a:r>
              <a:rPr lang="en-GB" sz="2000" b="1" i="0" u="none" strike="noStrike" dirty="0">
                <a:solidFill>
                  <a:schemeClr val="accent6">
                    <a:lumMod val="75000"/>
                  </a:schemeClr>
                </a:solidFill>
                <a:effectLst/>
              </a:rPr>
              <a:t>, cervix uteri, bladder cancer, non-Hodgkin's </a:t>
            </a:r>
            <a:r>
              <a:rPr lang="en-GB" sz="2000" b="1" i="0" u="none" strike="noStrike" dirty="0" smtClean="0">
                <a:solidFill>
                  <a:schemeClr val="accent6">
                    <a:lumMod val="75000"/>
                  </a:schemeClr>
                </a:solidFill>
                <a:effectLst/>
              </a:rPr>
              <a:t>lymphoma, </a:t>
            </a:r>
            <a:r>
              <a:rPr lang="en-GB" sz="2000" b="1" i="0" u="none" strike="noStrike" dirty="0" err="1" smtClean="0">
                <a:solidFill>
                  <a:schemeClr val="accent6">
                    <a:lumMod val="75000"/>
                  </a:schemeClr>
                </a:solidFill>
                <a:effectLst/>
              </a:rPr>
              <a:t>Leukemia</a:t>
            </a:r>
            <a:r>
              <a:rPr lang="en-GB" sz="2000" i="0" u="none" strike="noStrike" dirty="0" smtClean="0">
                <a:solidFill>
                  <a:schemeClr val="accent6">
                    <a:lumMod val="75000"/>
                  </a:schemeClr>
                </a:solidFill>
                <a:effectLst/>
              </a:rPr>
              <a:t> </a:t>
            </a:r>
            <a:r>
              <a:rPr lang="en-GB" sz="2000" i="0" u="none" strike="noStrike" dirty="0">
                <a:effectLst/>
              </a:rPr>
              <a:t>only for mortality.</a:t>
            </a:r>
          </a:p>
          <a:p>
            <a:pPr marL="342900" indent="-342900">
              <a:buAutoNum type="arabicParenR"/>
            </a:pPr>
            <a:endParaRPr lang="x-none" sz="2000" dirty="0"/>
          </a:p>
        </p:txBody>
      </p:sp>
    </p:spTree>
    <p:extLst>
      <p:ext uri="{BB962C8B-B14F-4D97-AF65-F5344CB8AC3E}">
        <p14:creationId xmlns:p14="http://schemas.microsoft.com/office/powerpoint/2010/main" val="2620858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2386</TotalTime>
  <Words>3547</Words>
  <Application>Microsoft Office PowerPoint</Application>
  <PresentationFormat>와이드스크린</PresentationFormat>
  <Paragraphs>617</Paragraphs>
  <Slides>22</Slides>
  <Notes>22</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22</vt:i4>
      </vt:variant>
    </vt:vector>
  </HeadingPairs>
  <TitlesOfParts>
    <vt:vector size="32" baseType="lpstr">
      <vt:lpstr>Apple SD Gothic Neo</vt:lpstr>
      <vt:lpstr>noto</vt:lpstr>
      <vt:lpstr>Söhne</vt:lpstr>
      <vt:lpstr>맑은 고딕</vt:lpstr>
      <vt:lpstr>Arial</vt:lpstr>
      <vt:lpstr>Calibri</vt:lpstr>
      <vt:lpstr>Calibri Light</vt:lpstr>
      <vt:lpstr>Times New Roman</vt:lpstr>
      <vt:lpstr>Wingdings</vt:lpstr>
      <vt:lpstr>Office Theme</vt:lpstr>
      <vt:lpstr>IMPACT OF POPULATION AGING ON CANCER INCIDENCE AND MORTALITY IN SOUTH KOREA :  PROEJCTION MODEL-BASED STUDY</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population aging on cancer incidence and mortality in South Korea: projection model-based study </dc:title>
  <dc:creator>권회준</dc:creator>
  <cp:lastModifiedBy>ncc</cp:lastModifiedBy>
  <cp:revision>36</cp:revision>
  <cp:lastPrinted>2023-05-08T09:50:58Z</cp:lastPrinted>
  <dcterms:created xsi:type="dcterms:W3CDTF">2023-05-01T16:32:32Z</dcterms:created>
  <dcterms:modified xsi:type="dcterms:W3CDTF">2023-05-30T05:21:30Z</dcterms:modified>
</cp:coreProperties>
</file>